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 id="2147483740" r:id="rId2"/>
  </p:sldMasterIdLst>
  <p:sldIdLst>
    <p:sldId id="256" r:id="rId3"/>
    <p:sldId id="257" r:id="rId4"/>
    <p:sldId id="258" r:id="rId5"/>
    <p:sldId id="266" r:id="rId6"/>
    <p:sldId id="275" r:id="rId7"/>
    <p:sldId id="268" r:id="rId8"/>
    <p:sldId id="269" r:id="rId9"/>
    <p:sldId id="270" r:id="rId10"/>
    <p:sldId id="271" r:id="rId11"/>
    <p:sldId id="272" r:id="rId12"/>
    <p:sldId id="274" r:id="rId13"/>
    <p:sldId id="261" r:id="rId14"/>
    <p:sldId id="262" r:id="rId15"/>
    <p:sldId id="273" r:id="rId16"/>
    <p:sldId id="259" r:id="rId17"/>
    <p:sldId id="264"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inho424" initials="r" lastIdx="1" clrIdx="0">
    <p:extLst>
      <p:ext uri="{19B8F6BF-5375-455C-9EA6-DF929625EA0E}">
        <p15:presenceInfo xmlns="" xmlns:p15="http://schemas.microsoft.com/office/powerpoint/2012/main" userId="ronaldinho424"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9631B5-78F2-41C9-869B-9F39066F8104}" styleName="Orta Stil 3 - Vurgu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2" d="100"/>
          <a:sy n="112" d="100"/>
        </p:scale>
        <p:origin x="-47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B577A8-077C-430A-B514-7B5751F2AFB2}"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tr-TR"/>
        </a:p>
      </dgm:t>
    </dgm:pt>
    <dgm:pt modelId="{2851F931-A9AB-4090-9E5E-18C24A018B49}">
      <dgm:prSet phldrT="[Metin]"/>
      <dgm:spPr>
        <a:solidFill>
          <a:schemeClr val="accent5">
            <a:lumMod val="60000"/>
            <a:lumOff val="40000"/>
          </a:schemeClr>
        </a:solidFill>
        <a:ln>
          <a:solidFill>
            <a:schemeClr val="tx1">
              <a:lumMod val="95000"/>
              <a:lumOff val="5000"/>
            </a:schemeClr>
          </a:solidFill>
        </a:ln>
      </dgm:spPr>
      <dgm:t>
        <a:bodyPr/>
        <a:lstStyle/>
        <a:p>
          <a:r>
            <a:rPr lang="tr-TR" dirty="0" smtClean="0"/>
            <a:t>Ara eleman olunacak. </a:t>
          </a:r>
          <a:endParaRPr lang="tr-TR" dirty="0"/>
        </a:p>
      </dgm:t>
    </dgm:pt>
    <dgm:pt modelId="{3C89FF89-E86C-4385-B274-0803DF38297E}" type="parTrans" cxnId="{A5EABB26-CE7E-4E7D-A748-8A12D166B789}">
      <dgm:prSet/>
      <dgm:spPr/>
      <dgm:t>
        <a:bodyPr/>
        <a:lstStyle/>
        <a:p>
          <a:endParaRPr lang="tr-TR"/>
        </a:p>
      </dgm:t>
    </dgm:pt>
    <dgm:pt modelId="{AD7DF22F-62C9-4748-B095-98045E498B4E}" type="sibTrans" cxnId="{A5EABB26-CE7E-4E7D-A748-8A12D166B789}">
      <dgm:prSet/>
      <dgm:spPr/>
      <dgm:t>
        <a:bodyPr/>
        <a:lstStyle/>
        <a:p>
          <a:endParaRPr lang="tr-TR"/>
        </a:p>
      </dgm:t>
    </dgm:pt>
    <dgm:pt modelId="{FF4C94D0-F894-40CD-8B4A-D239D9D90F35}">
      <dgm:prSet phldrT="[Metin]"/>
      <dgm:spPr>
        <a:solidFill>
          <a:schemeClr val="bg2">
            <a:lumMod val="25000"/>
          </a:schemeClr>
        </a:solidFill>
        <a:ln>
          <a:solidFill>
            <a:schemeClr val="bg2">
              <a:lumMod val="10000"/>
            </a:schemeClr>
          </a:solidFill>
        </a:ln>
      </dgm:spPr>
      <dgm:t>
        <a:bodyPr/>
        <a:lstStyle/>
        <a:p>
          <a:r>
            <a:rPr lang="tr-TR" dirty="0" smtClean="0"/>
            <a:t>Öğrencilerin liseden hemen sonra 18 yaşında meslek hayatına atılması, mesleki sorumlulukları üstlenmesi yerine üniversite eğitimi alarak lise mezunu olarak kalmayıp mesleği icra etmeleri yönünde değişimler yapıldı. Böylece liseden sonra üniversiteleşme artacak.</a:t>
          </a:r>
          <a:endParaRPr lang="tr-TR" dirty="0"/>
        </a:p>
      </dgm:t>
    </dgm:pt>
    <dgm:pt modelId="{E9421197-2C32-4318-B045-715570C3F4F0}" type="parTrans" cxnId="{6B9C6A84-6674-4863-BF84-F7873DA3F5DB}">
      <dgm:prSet/>
      <dgm:spPr/>
      <dgm:t>
        <a:bodyPr/>
        <a:lstStyle/>
        <a:p>
          <a:endParaRPr lang="tr-TR"/>
        </a:p>
      </dgm:t>
    </dgm:pt>
    <dgm:pt modelId="{6553E5C5-D963-45DD-AE31-60CB05C4C945}" type="sibTrans" cxnId="{6B9C6A84-6674-4863-BF84-F7873DA3F5DB}">
      <dgm:prSet/>
      <dgm:spPr/>
      <dgm:t>
        <a:bodyPr/>
        <a:lstStyle/>
        <a:p>
          <a:endParaRPr lang="tr-TR"/>
        </a:p>
      </dgm:t>
    </dgm:pt>
    <dgm:pt modelId="{040D8E0C-32A8-4B06-8019-F432C0A0112F}">
      <dgm:prSet phldrT="[Metin]"/>
      <dgm:spPr>
        <a:solidFill>
          <a:schemeClr val="accent5">
            <a:lumMod val="50000"/>
          </a:schemeClr>
        </a:solidFill>
        <a:ln>
          <a:solidFill>
            <a:schemeClr val="tx1">
              <a:lumMod val="95000"/>
              <a:lumOff val="5000"/>
            </a:schemeClr>
          </a:solidFill>
        </a:ln>
      </dgm:spPr>
      <dgm:t>
        <a:bodyPr/>
        <a:lstStyle/>
        <a:p>
          <a:r>
            <a:rPr lang="tr-TR" dirty="0" smtClean="0"/>
            <a:t>Daha uzman bir eğitim ile meslek hayatına geçilecek.</a:t>
          </a:r>
          <a:endParaRPr lang="tr-TR" dirty="0"/>
        </a:p>
      </dgm:t>
    </dgm:pt>
    <dgm:pt modelId="{55D1A8B0-EF10-4366-85FA-A3C282FF5CEE}" type="parTrans" cxnId="{5F4CC801-9A04-46D7-93BC-49E58F1176FB}">
      <dgm:prSet/>
      <dgm:spPr/>
      <dgm:t>
        <a:bodyPr/>
        <a:lstStyle/>
        <a:p>
          <a:endParaRPr lang="tr-TR"/>
        </a:p>
      </dgm:t>
    </dgm:pt>
    <dgm:pt modelId="{27FEBE55-8556-42E3-B28D-E374DF62168A}" type="sibTrans" cxnId="{5F4CC801-9A04-46D7-93BC-49E58F1176FB}">
      <dgm:prSet/>
      <dgm:spPr/>
      <dgm:t>
        <a:bodyPr/>
        <a:lstStyle/>
        <a:p>
          <a:endParaRPr lang="tr-TR"/>
        </a:p>
      </dgm:t>
    </dgm:pt>
    <dgm:pt modelId="{74D62F53-2A94-41D9-A604-614550FC7A0B}" type="pres">
      <dgm:prSet presAssocID="{35B577A8-077C-430A-B514-7B5751F2AFB2}" presName="outerComposite" presStyleCnt="0">
        <dgm:presLayoutVars>
          <dgm:chMax val="5"/>
          <dgm:dir/>
          <dgm:resizeHandles val="exact"/>
        </dgm:presLayoutVars>
      </dgm:prSet>
      <dgm:spPr/>
      <dgm:t>
        <a:bodyPr/>
        <a:lstStyle/>
        <a:p>
          <a:endParaRPr lang="tr-TR"/>
        </a:p>
      </dgm:t>
    </dgm:pt>
    <dgm:pt modelId="{4430BD06-2B52-4314-8D90-AC0ABA43CD8E}" type="pres">
      <dgm:prSet presAssocID="{35B577A8-077C-430A-B514-7B5751F2AFB2}" presName="dummyMaxCanvas" presStyleCnt="0">
        <dgm:presLayoutVars/>
      </dgm:prSet>
      <dgm:spPr/>
    </dgm:pt>
    <dgm:pt modelId="{C74AAECA-7F45-4FAD-A991-A0E51BE3DA8C}" type="pres">
      <dgm:prSet presAssocID="{35B577A8-077C-430A-B514-7B5751F2AFB2}" presName="ThreeNodes_1" presStyleLbl="node1" presStyleIdx="0" presStyleCnt="3" custLinFactNeighborX="-2586" custLinFactNeighborY="9132">
        <dgm:presLayoutVars>
          <dgm:bulletEnabled val="1"/>
        </dgm:presLayoutVars>
      </dgm:prSet>
      <dgm:spPr/>
      <dgm:t>
        <a:bodyPr/>
        <a:lstStyle/>
        <a:p>
          <a:endParaRPr lang="tr-TR"/>
        </a:p>
      </dgm:t>
    </dgm:pt>
    <dgm:pt modelId="{02AE7BE0-8C09-4B29-8201-27508F94BC98}" type="pres">
      <dgm:prSet presAssocID="{35B577A8-077C-430A-B514-7B5751F2AFB2}" presName="ThreeNodes_2" presStyleLbl="node1" presStyleIdx="1" presStyleCnt="3">
        <dgm:presLayoutVars>
          <dgm:bulletEnabled val="1"/>
        </dgm:presLayoutVars>
      </dgm:prSet>
      <dgm:spPr/>
      <dgm:t>
        <a:bodyPr/>
        <a:lstStyle/>
        <a:p>
          <a:endParaRPr lang="tr-TR"/>
        </a:p>
      </dgm:t>
    </dgm:pt>
    <dgm:pt modelId="{9EF1AC15-FA44-42B6-815C-95A319E09C61}" type="pres">
      <dgm:prSet presAssocID="{35B577A8-077C-430A-B514-7B5751F2AFB2}" presName="ThreeNodes_3" presStyleLbl="node1" presStyleIdx="2" presStyleCnt="3">
        <dgm:presLayoutVars>
          <dgm:bulletEnabled val="1"/>
        </dgm:presLayoutVars>
      </dgm:prSet>
      <dgm:spPr/>
      <dgm:t>
        <a:bodyPr/>
        <a:lstStyle/>
        <a:p>
          <a:endParaRPr lang="tr-TR"/>
        </a:p>
      </dgm:t>
    </dgm:pt>
    <dgm:pt modelId="{CFA17810-3770-4540-9B0B-A3D2887900B8}" type="pres">
      <dgm:prSet presAssocID="{35B577A8-077C-430A-B514-7B5751F2AFB2}" presName="ThreeConn_1-2" presStyleLbl="fgAccFollowNode1" presStyleIdx="0" presStyleCnt="2">
        <dgm:presLayoutVars>
          <dgm:bulletEnabled val="1"/>
        </dgm:presLayoutVars>
      </dgm:prSet>
      <dgm:spPr/>
      <dgm:t>
        <a:bodyPr/>
        <a:lstStyle/>
        <a:p>
          <a:endParaRPr lang="tr-TR"/>
        </a:p>
      </dgm:t>
    </dgm:pt>
    <dgm:pt modelId="{CD8E212E-F619-457E-A7F6-5CBBF74D618C}" type="pres">
      <dgm:prSet presAssocID="{35B577A8-077C-430A-B514-7B5751F2AFB2}" presName="ThreeConn_2-3" presStyleLbl="fgAccFollowNode1" presStyleIdx="1" presStyleCnt="2">
        <dgm:presLayoutVars>
          <dgm:bulletEnabled val="1"/>
        </dgm:presLayoutVars>
      </dgm:prSet>
      <dgm:spPr/>
      <dgm:t>
        <a:bodyPr/>
        <a:lstStyle/>
        <a:p>
          <a:endParaRPr lang="tr-TR"/>
        </a:p>
      </dgm:t>
    </dgm:pt>
    <dgm:pt modelId="{690618D4-59E7-40CE-BF4E-5300310652C5}" type="pres">
      <dgm:prSet presAssocID="{35B577A8-077C-430A-B514-7B5751F2AFB2}" presName="ThreeNodes_1_text" presStyleLbl="node1" presStyleIdx="2" presStyleCnt="3">
        <dgm:presLayoutVars>
          <dgm:bulletEnabled val="1"/>
        </dgm:presLayoutVars>
      </dgm:prSet>
      <dgm:spPr/>
      <dgm:t>
        <a:bodyPr/>
        <a:lstStyle/>
        <a:p>
          <a:endParaRPr lang="tr-TR"/>
        </a:p>
      </dgm:t>
    </dgm:pt>
    <dgm:pt modelId="{9A0A599E-DCBC-4F42-AB70-9BF8BBE97547}" type="pres">
      <dgm:prSet presAssocID="{35B577A8-077C-430A-B514-7B5751F2AFB2}" presName="ThreeNodes_2_text" presStyleLbl="node1" presStyleIdx="2" presStyleCnt="3">
        <dgm:presLayoutVars>
          <dgm:bulletEnabled val="1"/>
        </dgm:presLayoutVars>
      </dgm:prSet>
      <dgm:spPr/>
      <dgm:t>
        <a:bodyPr/>
        <a:lstStyle/>
        <a:p>
          <a:endParaRPr lang="tr-TR"/>
        </a:p>
      </dgm:t>
    </dgm:pt>
    <dgm:pt modelId="{EBE81AC6-06BE-4CF2-B069-F68F2173D045}" type="pres">
      <dgm:prSet presAssocID="{35B577A8-077C-430A-B514-7B5751F2AFB2}" presName="ThreeNodes_3_text" presStyleLbl="node1" presStyleIdx="2" presStyleCnt="3">
        <dgm:presLayoutVars>
          <dgm:bulletEnabled val="1"/>
        </dgm:presLayoutVars>
      </dgm:prSet>
      <dgm:spPr/>
      <dgm:t>
        <a:bodyPr/>
        <a:lstStyle/>
        <a:p>
          <a:endParaRPr lang="tr-TR"/>
        </a:p>
      </dgm:t>
    </dgm:pt>
  </dgm:ptLst>
  <dgm:cxnLst>
    <dgm:cxn modelId="{5F4CC801-9A04-46D7-93BC-49E58F1176FB}" srcId="{35B577A8-077C-430A-B514-7B5751F2AFB2}" destId="{040D8E0C-32A8-4B06-8019-F432C0A0112F}" srcOrd="2" destOrd="0" parTransId="{55D1A8B0-EF10-4366-85FA-A3C282FF5CEE}" sibTransId="{27FEBE55-8556-42E3-B28D-E374DF62168A}"/>
    <dgm:cxn modelId="{A5EABB26-CE7E-4E7D-A748-8A12D166B789}" srcId="{35B577A8-077C-430A-B514-7B5751F2AFB2}" destId="{2851F931-A9AB-4090-9E5E-18C24A018B49}" srcOrd="0" destOrd="0" parTransId="{3C89FF89-E86C-4385-B274-0803DF38297E}" sibTransId="{AD7DF22F-62C9-4748-B095-98045E498B4E}"/>
    <dgm:cxn modelId="{E7C6DC06-6E63-4D79-B1DC-2FC01F215563}" type="presOf" srcId="{6553E5C5-D963-45DD-AE31-60CB05C4C945}" destId="{CD8E212E-F619-457E-A7F6-5CBBF74D618C}" srcOrd="0" destOrd="0" presId="urn:microsoft.com/office/officeart/2005/8/layout/vProcess5"/>
    <dgm:cxn modelId="{3E67C371-DBD1-4A16-99F1-A1A23B054F4D}" type="presOf" srcId="{2851F931-A9AB-4090-9E5E-18C24A018B49}" destId="{690618D4-59E7-40CE-BF4E-5300310652C5}" srcOrd="1" destOrd="0" presId="urn:microsoft.com/office/officeart/2005/8/layout/vProcess5"/>
    <dgm:cxn modelId="{43B5B217-2232-4343-A113-ABCD1CD965C2}" type="presOf" srcId="{2851F931-A9AB-4090-9E5E-18C24A018B49}" destId="{C74AAECA-7F45-4FAD-A991-A0E51BE3DA8C}" srcOrd="0" destOrd="0" presId="urn:microsoft.com/office/officeart/2005/8/layout/vProcess5"/>
    <dgm:cxn modelId="{846805F7-AB3E-4B76-BCF9-77387FB52B0A}" type="presOf" srcId="{35B577A8-077C-430A-B514-7B5751F2AFB2}" destId="{74D62F53-2A94-41D9-A604-614550FC7A0B}" srcOrd="0" destOrd="0" presId="urn:microsoft.com/office/officeart/2005/8/layout/vProcess5"/>
    <dgm:cxn modelId="{275DF4C9-929E-4CFA-A87E-E1BA0B246B79}" type="presOf" srcId="{040D8E0C-32A8-4B06-8019-F432C0A0112F}" destId="{9EF1AC15-FA44-42B6-815C-95A319E09C61}" srcOrd="0" destOrd="0" presId="urn:microsoft.com/office/officeart/2005/8/layout/vProcess5"/>
    <dgm:cxn modelId="{6B9C6A84-6674-4863-BF84-F7873DA3F5DB}" srcId="{35B577A8-077C-430A-B514-7B5751F2AFB2}" destId="{FF4C94D0-F894-40CD-8B4A-D239D9D90F35}" srcOrd="1" destOrd="0" parTransId="{E9421197-2C32-4318-B045-715570C3F4F0}" sibTransId="{6553E5C5-D963-45DD-AE31-60CB05C4C945}"/>
    <dgm:cxn modelId="{FCCC1F5F-EFC2-4A35-86C0-B90A11FA4961}" type="presOf" srcId="{AD7DF22F-62C9-4748-B095-98045E498B4E}" destId="{CFA17810-3770-4540-9B0B-A3D2887900B8}" srcOrd="0" destOrd="0" presId="urn:microsoft.com/office/officeart/2005/8/layout/vProcess5"/>
    <dgm:cxn modelId="{BE881B25-7B5D-46AD-BC00-40E6C03B1688}" type="presOf" srcId="{FF4C94D0-F894-40CD-8B4A-D239D9D90F35}" destId="{9A0A599E-DCBC-4F42-AB70-9BF8BBE97547}" srcOrd="1" destOrd="0" presId="urn:microsoft.com/office/officeart/2005/8/layout/vProcess5"/>
    <dgm:cxn modelId="{06BA6FFF-7C32-4DC9-AD20-4F8483E69417}" type="presOf" srcId="{FF4C94D0-F894-40CD-8B4A-D239D9D90F35}" destId="{02AE7BE0-8C09-4B29-8201-27508F94BC98}" srcOrd="0" destOrd="0" presId="urn:microsoft.com/office/officeart/2005/8/layout/vProcess5"/>
    <dgm:cxn modelId="{128CA601-529A-431E-AC77-4577832F8693}" type="presOf" srcId="{040D8E0C-32A8-4B06-8019-F432C0A0112F}" destId="{EBE81AC6-06BE-4CF2-B069-F68F2173D045}" srcOrd="1" destOrd="0" presId="urn:microsoft.com/office/officeart/2005/8/layout/vProcess5"/>
    <dgm:cxn modelId="{D645B664-8B79-49C0-B03A-6E1D42B3B287}" type="presParOf" srcId="{74D62F53-2A94-41D9-A604-614550FC7A0B}" destId="{4430BD06-2B52-4314-8D90-AC0ABA43CD8E}" srcOrd="0" destOrd="0" presId="urn:microsoft.com/office/officeart/2005/8/layout/vProcess5"/>
    <dgm:cxn modelId="{6FE67229-0770-4415-8C4E-F613249FCE31}" type="presParOf" srcId="{74D62F53-2A94-41D9-A604-614550FC7A0B}" destId="{C74AAECA-7F45-4FAD-A991-A0E51BE3DA8C}" srcOrd="1" destOrd="0" presId="urn:microsoft.com/office/officeart/2005/8/layout/vProcess5"/>
    <dgm:cxn modelId="{BE626B9B-9203-4637-8FD1-AD6E1E916BC1}" type="presParOf" srcId="{74D62F53-2A94-41D9-A604-614550FC7A0B}" destId="{02AE7BE0-8C09-4B29-8201-27508F94BC98}" srcOrd="2" destOrd="0" presId="urn:microsoft.com/office/officeart/2005/8/layout/vProcess5"/>
    <dgm:cxn modelId="{A87D31AB-82C7-4E9C-9BED-90BB0CB0D838}" type="presParOf" srcId="{74D62F53-2A94-41D9-A604-614550FC7A0B}" destId="{9EF1AC15-FA44-42B6-815C-95A319E09C61}" srcOrd="3" destOrd="0" presId="urn:microsoft.com/office/officeart/2005/8/layout/vProcess5"/>
    <dgm:cxn modelId="{A3CE1728-D7FB-49D3-A7E3-E0EF1CC13FC1}" type="presParOf" srcId="{74D62F53-2A94-41D9-A604-614550FC7A0B}" destId="{CFA17810-3770-4540-9B0B-A3D2887900B8}" srcOrd="4" destOrd="0" presId="urn:microsoft.com/office/officeart/2005/8/layout/vProcess5"/>
    <dgm:cxn modelId="{471C17F5-5039-42D3-8A0F-4C9D6FC29153}" type="presParOf" srcId="{74D62F53-2A94-41D9-A604-614550FC7A0B}" destId="{CD8E212E-F619-457E-A7F6-5CBBF74D618C}" srcOrd="5" destOrd="0" presId="urn:microsoft.com/office/officeart/2005/8/layout/vProcess5"/>
    <dgm:cxn modelId="{1281CCD1-28BC-43B4-AB4E-D281DA4F504D}" type="presParOf" srcId="{74D62F53-2A94-41D9-A604-614550FC7A0B}" destId="{690618D4-59E7-40CE-BF4E-5300310652C5}" srcOrd="6" destOrd="0" presId="urn:microsoft.com/office/officeart/2005/8/layout/vProcess5"/>
    <dgm:cxn modelId="{AE3A98F4-E24A-4472-931C-80D273C7AAF7}" type="presParOf" srcId="{74D62F53-2A94-41D9-A604-614550FC7A0B}" destId="{9A0A599E-DCBC-4F42-AB70-9BF8BBE97547}" srcOrd="7" destOrd="0" presId="urn:microsoft.com/office/officeart/2005/8/layout/vProcess5"/>
    <dgm:cxn modelId="{C8005D73-6633-4217-83F7-513A400168DD}" type="presParOf" srcId="{74D62F53-2A94-41D9-A604-614550FC7A0B}" destId="{EBE81AC6-06BE-4CF2-B069-F68F2173D04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4AAECA-7F45-4FAD-A991-A0E51BE3DA8C}">
      <dsp:nvSpPr>
        <dsp:cNvPr id="0" name=""/>
        <dsp:cNvSpPr/>
      </dsp:nvSpPr>
      <dsp:spPr>
        <a:xfrm>
          <a:off x="0" y="130802"/>
          <a:ext cx="7952492" cy="1432348"/>
        </a:xfrm>
        <a:prstGeom prst="roundRect">
          <a:avLst>
            <a:gd name="adj" fmla="val 10000"/>
          </a:avLst>
        </a:prstGeom>
        <a:solidFill>
          <a:schemeClr val="accent5">
            <a:lumMod val="60000"/>
            <a:lumOff val="40000"/>
          </a:schemeClr>
        </a:solidFill>
        <a:ln w="19050" cap="rnd" cmpd="sng" algn="ctr">
          <a:solidFill>
            <a:schemeClr val="tx1">
              <a:lumMod val="95000"/>
              <a:lumOff val="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t>Ara eleman olunacak. </a:t>
          </a:r>
          <a:endParaRPr lang="tr-TR" sz="1800" kern="1200" dirty="0"/>
        </a:p>
      </dsp:txBody>
      <dsp:txXfrm>
        <a:off x="41952" y="172754"/>
        <a:ext cx="6406876" cy="1348444"/>
      </dsp:txXfrm>
    </dsp:sp>
    <dsp:sp modelId="{02AE7BE0-8C09-4B29-8201-27508F94BC98}">
      <dsp:nvSpPr>
        <dsp:cNvPr id="0" name=""/>
        <dsp:cNvSpPr/>
      </dsp:nvSpPr>
      <dsp:spPr>
        <a:xfrm>
          <a:off x="701690" y="1671073"/>
          <a:ext cx="7952492" cy="1432348"/>
        </a:xfrm>
        <a:prstGeom prst="roundRect">
          <a:avLst>
            <a:gd name="adj" fmla="val 10000"/>
          </a:avLst>
        </a:prstGeom>
        <a:solidFill>
          <a:schemeClr val="bg2">
            <a:lumMod val="25000"/>
          </a:schemeClr>
        </a:solidFill>
        <a:ln w="19050" cap="rnd" cmpd="sng" algn="ctr">
          <a:solidFill>
            <a:schemeClr val="bg2">
              <a:lumMod val="1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t>Öğrencilerin liseden hemen sonra 18 yaşında meslek hayatına atılması, mesleki sorumlulukları üstlenmesi yerine üniversite eğitimi alarak lise mezunu olarak kalmayıp mesleği icra etmeleri yönünde değişimler yapıldı. Böylece liseden sonra üniversiteleşme artacak.</a:t>
          </a:r>
          <a:endParaRPr lang="tr-TR" sz="1800" kern="1200" dirty="0"/>
        </a:p>
      </dsp:txBody>
      <dsp:txXfrm>
        <a:off x="743642" y="1713025"/>
        <a:ext cx="6235871" cy="1348444"/>
      </dsp:txXfrm>
    </dsp:sp>
    <dsp:sp modelId="{9EF1AC15-FA44-42B6-815C-95A319E09C61}">
      <dsp:nvSpPr>
        <dsp:cNvPr id="0" name=""/>
        <dsp:cNvSpPr/>
      </dsp:nvSpPr>
      <dsp:spPr>
        <a:xfrm>
          <a:off x="1403380" y="3342146"/>
          <a:ext cx="7952492" cy="1432348"/>
        </a:xfrm>
        <a:prstGeom prst="roundRect">
          <a:avLst>
            <a:gd name="adj" fmla="val 10000"/>
          </a:avLst>
        </a:prstGeom>
        <a:solidFill>
          <a:schemeClr val="accent5">
            <a:lumMod val="50000"/>
          </a:schemeClr>
        </a:solidFill>
        <a:ln w="19050" cap="rnd" cmpd="sng" algn="ctr">
          <a:solidFill>
            <a:schemeClr val="tx1">
              <a:lumMod val="95000"/>
              <a:lumOff val="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t>Daha uzman bir eğitim ile meslek hayatına geçilecek.</a:t>
          </a:r>
          <a:endParaRPr lang="tr-TR" sz="1800" kern="1200" dirty="0"/>
        </a:p>
      </dsp:txBody>
      <dsp:txXfrm>
        <a:off x="1445332" y="3384098"/>
        <a:ext cx="6235871" cy="1348444"/>
      </dsp:txXfrm>
    </dsp:sp>
    <dsp:sp modelId="{CFA17810-3770-4540-9B0B-A3D2887900B8}">
      <dsp:nvSpPr>
        <dsp:cNvPr id="0" name=""/>
        <dsp:cNvSpPr/>
      </dsp:nvSpPr>
      <dsp:spPr>
        <a:xfrm>
          <a:off x="7021465" y="1086197"/>
          <a:ext cx="931026" cy="931026"/>
        </a:xfrm>
        <a:prstGeom prst="downArrow">
          <a:avLst>
            <a:gd name="adj1" fmla="val 55000"/>
            <a:gd name="adj2" fmla="val 45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tr-TR" sz="3600" kern="1200"/>
        </a:p>
      </dsp:txBody>
      <dsp:txXfrm>
        <a:off x="7230946" y="1086197"/>
        <a:ext cx="512064" cy="700597"/>
      </dsp:txXfrm>
    </dsp:sp>
    <dsp:sp modelId="{CD8E212E-F619-457E-A7F6-5CBBF74D618C}">
      <dsp:nvSpPr>
        <dsp:cNvPr id="0" name=""/>
        <dsp:cNvSpPr/>
      </dsp:nvSpPr>
      <dsp:spPr>
        <a:xfrm>
          <a:off x="7723156" y="2747721"/>
          <a:ext cx="931026" cy="931026"/>
        </a:xfrm>
        <a:prstGeom prst="downArrow">
          <a:avLst>
            <a:gd name="adj1" fmla="val 55000"/>
            <a:gd name="adj2" fmla="val 45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tr-TR" sz="3600" kern="1200"/>
        </a:p>
      </dsp:txBody>
      <dsp:txXfrm>
        <a:off x="7932637" y="2747721"/>
        <a:ext cx="512064" cy="70059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04A0172B-8E1D-47FB-A418-37BDA42B499D}" type="datetimeFigureOut">
              <a:rPr lang="tr-TR" smtClean="0"/>
              <a:pPr/>
              <a:t>21.09.2020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54D3C4-BC07-4EDD-9FEF-CBB2EC9BAEA6}" type="slidenum">
              <a:rPr lang="tr-TR" smtClean="0"/>
              <a:pPr/>
              <a:t>‹#›</a:t>
            </a:fld>
            <a:endParaRPr lang="tr-TR"/>
          </a:p>
        </p:txBody>
      </p:sp>
    </p:spTree>
    <p:extLst>
      <p:ext uri="{BB962C8B-B14F-4D97-AF65-F5344CB8AC3E}">
        <p14:creationId xmlns:p14="http://schemas.microsoft.com/office/powerpoint/2010/main" val="727484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4A0172B-8E1D-47FB-A418-37BDA42B499D}" type="datetimeFigureOut">
              <a:rPr lang="tr-TR" smtClean="0"/>
              <a:pPr/>
              <a:t>21.09.2020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54D3C4-BC07-4EDD-9FEF-CBB2EC9BAEA6}" type="slidenum">
              <a:rPr lang="tr-TR" smtClean="0"/>
              <a:pPr/>
              <a:t>‹#›</a:t>
            </a:fld>
            <a:endParaRPr lang="tr-TR"/>
          </a:p>
        </p:txBody>
      </p:sp>
    </p:spTree>
    <p:extLst>
      <p:ext uri="{BB962C8B-B14F-4D97-AF65-F5344CB8AC3E}">
        <p14:creationId xmlns:p14="http://schemas.microsoft.com/office/powerpoint/2010/main" val="2148918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4A0172B-8E1D-47FB-A418-37BDA42B499D}" type="datetimeFigureOut">
              <a:rPr lang="tr-TR" smtClean="0"/>
              <a:pPr/>
              <a:t>21.09.2020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54D3C4-BC07-4EDD-9FEF-CBB2EC9BAEA6}" type="slidenum">
              <a:rPr lang="tr-TR" smtClean="0"/>
              <a:pPr/>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91137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4A0172B-8E1D-47FB-A418-37BDA42B499D}" type="datetimeFigureOut">
              <a:rPr lang="tr-TR" smtClean="0"/>
              <a:pPr/>
              <a:t>21.09.2020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54D3C4-BC07-4EDD-9FEF-CBB2EC9BAEA6}" type="slidenum">
              <a:rPr lang="tr-TR" smtClean="0"/>
              <a:pPr/>
              <a:t>‹#›</a:t>
            </a:fld>
            <a:endParaRPr lang="tr-TR"/>
          </a:p>
        </p:txBody>
      </p:sp>
    </p:spTree>
    <p:extLst>
      <p:ext uri="{BB962C8B-B14F-4D97-AF65-F5344CB8AC3E}">
        <p14:creationId xmlns:p14="http://schemas.microsoft.com/office/powerpoint/2010/main" val="305789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4A0172B-8E1D-47FB-A418-37BDA42B499D}" type="datetimeFigureOut">
              <a:rPr lang="tr-TR" smtClean="0"/>
              <a:pPr/>
              <a:t>21.09.2020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54D3C4-BC07-4EDD-9FEF-CBB2EC9BAEA6}" type="slidenum">
              <a:rPr lang="tr-TR" smtClean="0"/>
              <a:pPr/>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128621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4A0172B-8E1D-47FB-A418-37BDA42B499D}" type="datetimeFigureOut">
              <a:rPr lang="tr-TR" smtClean="0"/>
              <a:pPr/>
              <a:t>21.09.2020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54D3C4-BC07-4EDD-9FEF-CBB2EC9BAEA6}" type="slidenum">
              <a:rPr lang="tr-TR" smtClean="0"/>
              <a:pPr/>
              <a:t>‹#›</a:t>
            </a:fld>
            <a:endParaRPr lang="tr-TR"/>
          </a:p>
        </p:txBody>
      </p:sp>
    </p:spTree>
    <p:extLst>
      <p:ext uri="{BB962C8B-B14F-4D97-AF65-F5344CB8AC3E}">
        <p14:creationId xmlns:p14="http://schemas.microsoft.com/office/powerpoint/2010/main" val="669214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4A0172B-8E1D-47FB-A418-37BDA42B499D}" type="datetimeFigureOut">
              <a:rPr lang="tr-TR" smtClean="0"/>
              <a:pPr/>
              <a:t>21.09.2020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54D3C4-BC07-4EDD-9FEF-CBB2EC9BAEA6}" type="slidenum">
              <a:rPr lang="tr-TR" smtClean="0"/>
              <a:pPr/>
              <a:t>‹#›</a:t>
            </a:fld>
            <a:endParaRPr lang="tr-TR"/>
          </a:p>
        </p:txBody>
      </p:sp>
    </p:spTree>
    <p:extLst>
      <p:ext uri="{BB962C8B-B14F-4D97-AF65-F5344CB8AC3E}">
        <p14:creationId xmlns:p14="http://schemas.microsoft.com/office/powerpoint/2010/main" val="2412287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4A0172B-8E1D-47FB-A418-37BDA42B499D}" type="datetimeFigureOut">
              <a:rPr lang="tr-TR" smtClean="0"/>
              <a:pPr/>
              <a:t>21.09.2020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54D3C4-BC07-4EDD-9FEF-CBB2EC9BAEA6}" type="slidenum">
              <a:rPr lang="tr-TR" smtClean="0"/>
              <a:pPr/>
              <a:t>‹#›</a:t>
            </a:fld>
            <a:endParaRPr lang="tr-TR"/>
          </a:p>
        </p:txBody>
      </p:sp>
    </p:spTree>
    <p:extLst>
      <p:ext uri="{BB962C8B-B14F-4D97-AF65-F5344CB8AC3E}">
        <p14:creationId xmlns:p14="http://schemas.microsoft.com/office/powerpoint/2010/main" val="121283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04A0172B-8E1D-47FB-A418-37BDA42B499D}" type="datetimeFigureOut">
              <a:rPr lang="tr-TR" smtClean="0">
                <a:solidFill>
                  <a:prstClr val="black">
                    <a:tint val="75000"/>
                  </a:prstClr>
                </a:solidFill>
              </a:rPr>
              <a:pPr/>
              <a:t>21.09.2020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9A54D3C4-BC07-4EDD-9FEF-CBB2EC9BAEA6}" type="slidenum">
              <a:rPr lang="tr-TR" smtClean="0">
                <a:solidFill>
                  <a:srgbClr val="F496CB">
                    <a:lumMod val="75000"/>
                  </a:srgbClr>
                </a:solidFill>
              </a:rPr>
              <a:pPr/>
              <a:t>‹#›</a:t>
            </a:fld>
            <a:endParaRPr lang="tr-TR">
              <a:solidFill>
                <a:srgbClr val="F496CB">
                  <a:lumMod val="75000"/>
                </a:srgbClr>
              </a:solidFill>
            </a:endParaRPr>
          </a:p>
        </p:txBody>
      </p:sp>
    </p:spTree>
    <p:extLst>
      <p:ext uri="{BB962C8B-B14F-4D97-AF65-F5344CB8AC3E}">
        <p14:creationId xmlns:p14="http://schemas.microsoft.com/office/powerpoint/2010/main" val="7274845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4A0172B-8E1D-47FB-A418-37BDA42B499D}" type="datetimeFigureOut">
              <a:rPr lang="tr-TR" smtClean="0">
                <a:solidFill>
                  <a:prstClr val="black">
                    <a:tint val="75000"/>
                  </a:prstClr>
                </a:solidFill>
              </a:rPr>
              <a:pPr/>
              <a:t>21.09.2020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9A54D3C4-BC07-4EDD-9FEF-CBB2EC9BAEA6}" type="slidenum">
              <a:rPr lang="tr-TR" smtClean="0">
                <a:solidFill>
                  <a:srgbClr val="F496CB">
                    <a:lumMod val="75000"/>
                  </a:srgbClr>
                </a:solidFill>
              </a:rPr>
              <a:pPr/>
              <a:t>‹#›</a:t>
            </a:fld>
            <a:endParaRPr lang="tr-TR">
              <a:solidFill>
                <a:srgbClr val="F496CB">
                  <a:lumMod val="75000"/>
                </a:srgbClr>
              </a:solidFill>
            </a:endParaRPr>
          </a:p>
        </p:txBody>
      </p:sp>
    </p:spTree>
    <p:extLst>
      <p:ext uri="{BB962C8B-B14F-4D97-AF65-F5344CB8AC3E}">
        <p14:creationId xmlns:p14="http://schemas.microsoft.com/office/powerpoint/2010/main" val="22960773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4A0172B-8E1D-47FB-A418-37BDA42B499D}" type="datetimeFigureOut">
              <a:rPr lang="tr-TR" smtClean="0">
                <a:solidFill>
                  <a:prstClr val="black">
                    <a:tint val="75000"/>
                  </a:prstClr>
                </a:solidFill>
              </a:rPr>
              <a:pPr/>
              <a:t>21.09.2020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9A54D3C4-BC07-4EDD-9FEF-CBB2EC9BAEA6}" type="slidenum">
              <a:rPr lang="tr-TR" smtClean="0">
                <a:solidFill>
                  <a:srgbClr val="F496CB">
                    <a:lumMod val="75000"/>
                  </a:srgbClr>
                </a:solidFill>
              </a:rPr>
              <a:pPr/>
              <a:t>‹#›</a:t>
            </a:fld>
            <a:endParaRPr lang="tr-TR">
              <a:solidFill>
                <a:srgbClr val="F496CB">
                  <a:lumMod val="75000"/>
                </a:srgbClr>
              </a:solidFill>
            </a:endParaRPr>
          </a:p>
        </p:txBody>
      </p:sp>
    </p:spTree>
    <p:extLst>
      <p:ext uri="{BB962C8B-B14F-4D97-AF65-F5344CB8AC3E}">
        <p14:creationId xmlns:p14="http://schemas.microsoft.com/office/powerpoint/2010/main" val="3986440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4A0172B-8E1D-47FB-A418-37BDA42B499D}" type="datetimeFigureOut">
              <a:rPr lang="tr-TR" smtClean="0"/>
              <a:pPr/>
              <a:t>21.09.2020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54D3C4-BC07-4EDD-9FEF-CBB2EC9BAEA6}" type="slidenum">
              <a:rPr lang="tr-TR" smtClean="0"/>
              <a:pPr/>
              <a:t>‹#›</a:t>
            </a:fld>
            <a:endParaRPr lang="tr-TR"/>
          </a:p>
        </p:txBody>
      </p:sp>
    </p:spTree>
    <p:extLst>
      <p:ext uri="{BB962C8B-B14F-4D97-AF65-F5344CB8AC3E}">
        <p14:creationId xmlns:p14="http://schemas.microsoft.com/office/powerpoint/2010/main" val="22960773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4A0172B-8E1D-47FB-A418-37BDA42B499D}" type="datetimeFigureOut">
              <a:rPr lang="tr-TR" smtClean="0">
                <a:solidFill>
                  <a:prstClr val="black">
                    <a:tint val="75000"/>
                  </a:prstClr>
                </a:solidFill>
              </a:rPr>
              <a:pPr/>
              <a:t>21.09.2020</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9A54D3C4-BC07-4EDD-9FEF-CBB2EC9BAEA6}" type="slidenum">
              <a:rPr lang="tr-TR" smtClean="0">
                <a:solidFill>
                  <a:srgbClr val="F496CB">
                    <a:lumMod val="75000"/>
                  </a:srgbClr>
                </a:solidFill>
              </a:rPr>
              <a:pPr/>
              <a:t>‹#›</a:t>
            </a:fld>
            <a:endParaRPr lang="tr-TR">
              <a:solidFill>
                <a:srgbClr val="F496CB">
                  <a:lumMod val="75000"/>
                </a:srgbClr>
              </a:solidFill>
            </a:endParaRPr>
          </a:p>
        </p:txBody>
      </p:sp>
    </p:spTree>
    <p:extLst>
      <p:ext uri="{BB962C8B-B14F-4D97-AF65-F5344CB8AC3E}">
        <p14:creationId xmlns:p14="http://schemas.microsoft.com/office/powerpoint/2010/main" val="13777843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4A0172B-8E1D-47FB-A418-37BDA42B499D}" type="datetimeFigureOut">
              <a:rPr lang="tr-TR" smtClean="0">
                <a:solidFill>
                  <a:prstClr val="black">
                    <a:tint val="75000"/>
                  </a:prstClr>
                </a:solidFill>
              </a:rPr>
              <a:pPr/>
              <a:t>21.09.2020</a:t>
            </a:fld>
            <a:endParaRPr lang="tr-TR">
              <a:solidFill>
                <a:prstClr val="black">
                  <a:tint val="75000"/>
                </a:prstClr>
              </a:solidFill>
            </a:endParaRPr>
          </a:p>
        </p:txBody>
      </p:sp>
      <p:sp>
        <p:nvSpPr>
          <p:cNvPr id="8" name="Footer Placeholder 7"/>
          <p:cNvSpPr>
            <a:spLocks noGrp="1"/>
          </p:cNvSpPr>
          <p:nvPr>
            <p:ph type="ftr" sz="quarter" idx="11"/>
          </p:nvPr>
        </p:nvSpPr>
        <p:spPr/>
        <p:txBody>
          <a:bodyPr/>
          <a:lstStyle/>
          <a:p>
            <a:endParaRPr lang="tr-TR">
              <a:solidFill>
                <a:prstClr val="black">
                  <a:tint val="75000"/>
                </a:prstClr>
              </a:solidFill>
            </a:endParaRPr>
          </a:p>
        </p:txBody>
      </p:sp>
      <p:sp>
        <p:nvSpPr>
          <p:cNvPr id="9" name="Slide Number Placeholder 8"/>
          <p:cNvSpPr>
            <a:spLocks noGrp="1"/>
          </p:cNvSpPr>
          <p:nvPr>
            <p:ph type="sldNum" sz="quarter" idx="12"/>
          </p:nvPr>
        </p:nvSpPr>
        <p:spPr/>
        <p:txBody>
          <a:bodyPr/>
          <a:lstStyle/>
          <a:p>
            <a:fld id="{9A54D3C4-BC07-4EDD-9FEF-CBB2EC9BAEA6}" type="slidenum">
              <a:rPr lang="tr-TR" smtClean="0">
                <a:solidFill>
                  <a:srgbClr val="F496CB">
                    <a:lumMod val="75000"/>
                  </a:srgbClr>
                </a:solidFill>
              </a:rPr>
              <a:pPr/>
              <a:t>‹#›</a:t>
            </a:fld>
            <a:endParaRPr lang="tr-TR">
              <a:solidFill>
                <a:srgbClr val="F496CB">
                  <a:lumMod val="75000"/>
                </a:srgbClr>
              </a:solidFill>
            </a:endParaRPr>
          </a:p>
        </p:txBody>
      </p:sp>
    </p:spTree>
    <p:extLst>
      <p:ext uri="{BB962C8B-B14F-4D97-AF65-F5344CB8AC3E}">
        <p14:creationId xmlns:p14="http://schemas.microsoft.com/office/powerpoint/2010/main" val="7791530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4A0172B-8E1D-47FB-A418-37BDA42B499D}" type="datetimeFigureOut">
              <a:rPr lang="tr-TR" smtClean="0">
                <a:solidFill>
                  <a:prstClr val="black">
                    <a:tint val="75000"/>
                  </a:prstClr>
                </a:solidFill>
              </a:rPr>
              <a:pPr/>
              <a:t>21.09.2020</a:t>
            </a:fld>
            <a:endParaRPr lang="tr-TR">
              <a:solidFill>
                <a:prstClr val="black">
                  <a:tint val="75000"/>
                </a:prstClr>
              </a:solidFill>
            </a:endParaRPr>
          </a:p>
        </p:txBody>
      </p:sp>
      <p:sp>
        <p:nvSpPr>
          <p:cNvPr id="4" name="Footer Placeholder 3"/>
          <p:cNvSpPr>
            <a:spLocks noGrp="1"/>
          </p:cNvSpPr>
          <p:nvPr>
            <p:ph type="ftr" sz="quarter" idx="11"/>
          </p:nvPr>
        </p:nvSpPr>
        <p:spPr/>
        <p:txBody>
          <a:bodyPr/>
          <a:lstStyle/>
          <a:p>
            <a:endParaRPr lang="tr-TR">
              <a:solidFill>
                <a:prstClr val="black">
                  <a:tint val="75000"/>
                </a:prstClr>
              </a:solidFill>
            </a:endParaRPr>
          </a:p>
        </p:txBody>
      </p:sp>
      <p:sp>
        <p:nvSpPr>
          <p:cNvPr id="5" name="Slide Number Placeholder 4"/>
          <p:cNvSpPr>
            <a:spLocks noGrp="1"/>
          </p:cNvSpPr>
          <p:nvPr>
            <p:ph type="sldNum" sz="quarter" idx="12"/>
          </p:nvPr>
        </p:nvSpPr>
        <p:spPr/>
        <p:txBody>
          <a:bodyPr/>
          <a:lstStyle/>
          <a:p>
            <a:fld id="{9A54D3C4-BC07-4EDD-9FEF-CBB2EC9BAEA6}" type="slidenum">
              <a:rPr lang="tr-TR" smtClean="0">
                <a:solidFill>
                  <a:srgbClr val="F496CB">
                    <a:lumMod val="75000"/>
                  </a:srgbClr>
                </a:solidFill>
              </a:rPr>
              <a:pPr/>
              <a:t>‹#›</a:t>
            </a:fld>
            <a:endParaRPr lang="tr-TR">
              <a:solidFill>
                <a:srgbClr val="F496CB">
                  <a:lumMod val="75000"/>
                </a:srgbClr>
              </a:solidFill>
            </a:endParaRPr>
          </a:p>
        </p:txBody>
      </p:sp>
    </p:spTree>
    <p:extLst>
      <p:ext uri="{BB962C8B-B14F-4D97-AF65-F5344CB8AC3E}">
        <p14:creationId xmlns:p14="http://schemas.microsoft.com/office/powerpoint/2010/main" val="13540117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0172B-8E1D-47FB-A418-37BDA42B499D}" type="datetimeFigureOut">
              <a:rPr lang="tr-TR" smtClean="0">
                <a:solidFill>
                  <a:prstClr val="black">
                    <a:tint val="75000"/>
                  </a:prstClr>
                </a:solidFill>
              </a:rPr>
              <a:pPr/>
              <a:t>21.09.2020</a:t>
            </a:fld>
            <a:endParaRPr lang="tr-TR">
              <a:solidFill>
                <a:prstClr val="black">
                  <a:tint val="75000"/>
                </a:prstClr>
              </a:solidFill>
            </a:endParaRPr>
          </a:p>
        </p:txBody>
      </p:sp>
      <p:sp>
        <p:nvSpPr>
          <p:cNvPr id="3" name="Footer Placeholder 2"/>
          <p:cNvSpPr>
            <a:spLocks noGrp="1"/>
          </p:cNvSpPr>
          <p:nvPr>
            <p:ph type="ftr" sz="quarter" idx="11"/>
          </p:nvPr>
        </p:nvSpPr>
        <p:spPr/>
        <p:txBody>
          <a:bodyPr/>
          <a:lstStyle/>
          <a:p>
            <a:endParaRPr lang="tr-TR">
              <a:solidFill>
                <a:prstClr val="black">
                  <a:tint val="75000"/>
                </a:prstClr>
              </a:solidFill>
            </a:endParaRPr>
          </a:p>
        </p:txBody>
      </p:sp>
      <p:sp>
        <p:nvSpPr>
          <p:cNvPr id="4" name="Slide Number Placeholder 3"/>
          <p:cNvSpPr>
            <a:spLocks noGrp="1"/>
          </p:cNvSpPr>
          <p:nvPr>
            <p:ph type="sldNum" sz="quarter" idx="12"/>
          </p:nvPr>
        </p:nvSpPr>
        <p:spPr/>
        <p:txBody>
          <a:bodyPr/>
          <a:lstStyle/>
          <a:p>
            <a:fld id="{9A54D3C4-BC07-4EDD-9FEF-CBB2EC9BAEA6}" type="slidenum">
              <a:rPr lang="tr-TR" smtClean="0">
                <a:solidFill>
                  <a:srgbClr val="F496CB">
                    <a:lumMod val="75000"/>
                  </a:srgbClr>
                </a:solidFill>
              </a:rPr>
              <a:pPr/>
              <a:t>‹#›</a:t>
            </a:fld>
            <a:endParaRPr lang="tr-TR">
              <a:solidFill>
                <a:srgbClr val="F496CB">
                  <a:lumMod val="75000"/>
                </a:srgbClr>
              </a:solidFill>
            </a:endParaRPr>
          </a:p>
        </p:txBody>
      </p:sp>
    </p:spTree>
    <p:extLst>
      <p:ext uri="{BB962C8B-B14F-4D97-AF65-F5344CB8AC3E}">
        <p14:creationId xmlns:p14="http://schemas.microsoft.com/office/powerpoint/2010/main" val="41506302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4A0172B-8E1D-47FB-A418-37BDA42B499D}" type="datetimeFigureOut">
              <a:rPr lang="tr-TR" smtClean="0">
                <a:solidFill>
                  <a:prstClr val="black">
                    <a:tint val="75000"/>
                  </a:prstClr>
                </a:solidFill>
              </a:rPr>
              <a:pPr/>
              <a:t>21.09.2020</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9A54D3C4-BC07-4EDD-9FEF-CBB2EC9BAEA6}" type="slidenum">
              <a:rPr lang="tr-TR" smtClean="0">
                <a:solidFill>
                  <a:srgbClr val="F496CB">
                    <a:lumMod val="75000"/>
                  </a:srgbClr>
                </a:solidFill>
              </a:rPr>
              <a:pPr/>
              <a:t>‹#›</a:t>
            </a:fld>
            <a:endParaRPr lang="tr-TR">
              <a:solidFill>
                <a:srgbClr val="F496CB">
                  <a:lumMod val="75000"/>
                </a:srgbClr>
              </a:solidFill>
            </a:endParaRPr>
          </a:p>
        </p:txBody>
      </p:sp>
    </p:spTree>
    <p:extLst>
      <p:ext uri="{BB962C8B-B14F-4D97-AF65-F5344CB8AC3E}">
        <p14:creationId xmlns:p14="http://schemas.microsoft.com/office/powerpoint/2010/main" val="42739009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4A0172B-8E1D-47FB-A418-37BDA42B499D}" type="datetimeFigureOut">
              <a:rPr lang="tr-TR" smtClean="0">
                <a:solidFill>
                  <a:prstClr val="black">
                    <a:tint val="75000"/>
                  </a:prstClr>
                </a:solidFill>
              </a:rPr>
              <a:pPr/>
              <a:t>21.09.2020</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9A54D3C4-BC07-4EDD-9FEF-CBB2EC9BAEA6}" type="slidenum">
              <a:rPr lang="tr-TR" smtClean="0">
                <a:solidFill>
                  <a:srgbClr val="F496CB">
                    <a:lumMod val="75000"/>
                  </a:srgbClr>
                </a:solidFill>
              </a:rPr>
              <a:pPr/>
              <a:t>‹#›</a:t>
            </a:fld>
            <a:endParaRPr lang="tr-TR">
              <a:solidFill>
                <a:srgbClr val="F496CB">
                  <a:lumMod val="75000"/>
                </a:srgbClr>
              </a:solidFill>
            </a:endParaRPr>
          </a:p>
        </p:txBody>
      </p:sp>
    </p:spTree>
    <p:extLst>
      <p:ext uri="{BB962C8B-B14F-4D97-AF65-F5344CB8AC3E}">
        <p14:creationId xmlns:p14="http://schemas.microsoft.com/office/powerpoint/2010/main" val="2362585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4A0172B-8E1D-47FB-A418-37BDA42B499D}" type="datetimeFigureOut">
              <a:rPr lang="tr-TR" smtClean="0">
                <a:solidFill>
                  <a:prstClr val="black">
                    <a:tint val="75000"/>
                  </a:prstClr>
                </a:solidFill>
              </a:rPr>
              <a:pPr/>
              <a:t>21.09.2020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9A54D3C4-BC07-4EDD-9FEF-CBB2EC9BAEA6}" type="slidenum">
              <a:rPr lang="tr-TR" smtClean="0">
                <a:solidFill>
                  <a:srgbClr val="F496CB">
                    <a:lumMod val="75000"/>
                  </a:srgbClr>
                </a:solidFill>
              </a:rPr>
              <a:pPr/>
              <a:t>‹#›</a:t>
            </a:fld>
            <a:endParaRPr lang="tr-TR">
              <a:solidFill>
                <a:srgbClr val="F496CB">
                  <a:lumMod val="75000"/>
                </a:srgbClr>
              </a:solidFill>
            </a:endParaRPr>
          </a:p>
        </p:txBody>
      </p:sp>
    </p:spTree>
    <p:extLst>
      <p:ext uri="{BB962C8B-B14F-4D97-AF65-F5344CB8AC3E}">
        <p14:creationId xmlns:p14="http://schemas.microsoft.com/office/powerpoint/2010/main" val="21489185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4A0172B-8E1D-47FB-A418-37BDA42B499D}" type="datetimeFigureOut">
              <a:rPr lang="tr-TR" smtClean="0">
                <a:solidFill>
                  <a:prstClr val="black">
                    <a:tint val="75000"/>
                  </a:prstClr>
                </a:solidFill>
              </a:rPr>
              <a:pPr/>
              <a:t>21.09.2020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9A54D3C4-BC07-4EDD-9FEF-CBB2EC9BAEA6}" type="slidenum">
              <a:rPr lang="tr-TR" smtClean="0">
                <a:solidFill>
                  <a:srgbClr val="F496CB">
                    <a:lumMod val="75000"/>
                  </a:srgbClr>
                </a:solidFill>
              </a:rPr>
              <a:pPr/>
              <a:t>‹#›</a:t>
            </a:fld>
            <a:endParaRPr lang="tr-TR">
              <a:solidFill>
                <a:srgbClr val="F496CB">
                  <a:lumMod val="75000"/>
                </a:srgbClr>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F496CB"/>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F496CB"/>
                </a:solidFill>
                <a:latin typeface="Arial"/>
              </a:rPr>
              <a:t>”</a:t>
            </a:r>
          </a:p>
        </p:txBody>
      </p:sp>
    </p:spTree>
    <p:extLst>
      <p:ext uri="{BB962C8B-B14F-4D97-AF65-F5344CB8AC3E}">
        <p14:creationId xmlns:p14="http://schemas.microsoft.com/office/powerpoint/2010/main" val="26911375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4A0172B-8E1D-47FB-A418-37BDA42B499D}" type="datetimeFigureOut">
              <a:rPr lang="tr-TR" smtClean="0">
                <a:solidFill>
                  <a:prstClr val="black">
                    <a:tint val="75000"/>
                  </a:prstClr>
                </a:solidFill>
              </a:rPr>
              <a:pPr/>
              <a:t>21.09.2020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9A54D3C4-BC07-4EDD-9FEF-CBB2EC9BAEA6}" type="slidenum">
              <a:rPr lang="tr-TR" smtClean="0">
                <a:solidFill>
                  <a:srgbClr val="F496CB">
                    <a:lumMod val="75000"/>
                  </a:srgbClr>
                </a:solidFill>
              </a:rPr>
              <a:pPr/>
              <a:t>‹#›</a:t>
            </a:fld>
            <a:endParaRPr lang="tr-TR">
              <a:solidFill>
                <a:srgbClr val="F496CB">
                  <a:lumMod val="75000"/>
                </a:srgbClr>
              </a:solidFill>
            </a:endParaRPr>
          </a:p>
        </p:txBody>
      </p:sp>
    </p:spTree>
    <p:extLst>
      <p:ext uri="{BB962C8B-B14F-4D97-AF65-F5344CB8AC3E}">
        <p14:creationId xmlns:p14="http://schemas.microsoft.com/office/powerpoint/2010/main" val="3057892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4A0172B-8E1D-47FB-A418-37BDA42B499D}" type="datetimeFigureOut">
              <a:rPr lang="tr-TR" smtClean="0">
                <a:solidFill>
                  <a:prstClr val="black">
                    <a:tint val="75000"/>
                  </a:prstClr>
                </a:solidFill>
              </a:rPr>
              <a:pPr/>
              <a:t>21.09.2020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9A54D3C4-BC07-4EDD-9FEF-CBB2EC9BAEA6}" type="slidenum">
              <a:rPr lang="tr-TR" smtClean="0">
                <a:solidFill>
                  <a:srgbClr val="F496CB">
                    <a:lumMod val="75000"/>
                  </a:srgbClr>
                </a:solidFill>
              </a:rPr>
              <a:pPr/>
              <a:t>‹#›</a:t>
            </a:fld>
            <a:endParaRPr lang="tr-TR">
              <a:solidFill>
                <a:srgbClr val="F496CB">
                  <a:lumMod val="75000"/>
                </a:srgbClr>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F496CB"/>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F496CB"/>
                </a:solidFill>
                <a:latin typeface="Arial"/>
              </a:rPr>
              <a:t>”</a:t>
            </a:r>
          </a:p>
        </p:txBody>
      </p:sp>
    </p:spTree>
    <p:extLst>
      <p:ext uri="{BB962C8B-B14F-4D97-AF65-F5344CB8AC3E}">
        <p14:creationId xmlns:p14="http://schemas.microsoft.com/office/powerpoint/2010/main" val="3112862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4A0172B-8E1D-47FB-A418-37BDA42B499D}" type="datetimeFigureOut">
              <a:rPr lang="tr-TR" smtClean="0"/>
              <a:pPr/>
              <a:t>21.09.2020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54D3C4-BC07-4EDD-9FEF-CBB2EC9BAEA6}" type="slidenum">
              <a:rPr lang="tr-TR" smtClean="0"/>
              <a:pPr/>
              <a:t>‹#›</a:t>
            </a:fld>
            <a:endParaRPr lang="tr-TR"/>
          </a:p>
        </p:txBody>
      </p:sp>
    </p:spTree>
    <p:extLst>
      <p:ext uri="{BB962C8B-B14F-4D97-AF65-F5344CB8AC3E}">
        <p14:creationId xmlns:p14="http://schemas.microsoft.com/office/powerpoint/2010/main" val="39864404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4A0172B-8E1D-47FB-A418-37BDA42B499D}" type="datetimeFigureOut">
              <a:rPr lang="tr-TR" smtClean="0">
                <a:solidFill>
                  <a:prstClr val="black">
                    <a:tint val="75000"/>
                  </a:prstClr>
                </a:solidFill>
              </a:rPr>
              <a:pPr/>
              <a:t>21.09.2020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9A54D3C4-BC07-4EDD-9FEF-CBB2EC9BAEA6}" type="slidenum">
              <a:rPr lang="tr-TR" smtClean="0">
                <a:solidFill>
                  <a:srgbClr val="F496CB">
                    <a:lumMod val="75000"/>
                  </a:srgbClr>
                </a:solidFill>
              </a:rPr>
              <a:pPr/>
              <a:t>‹#›</a:t>
            </a:fld>
            <a:endParaRPr lang="tr-TR">
              <a:solidFill>
                <a:srgbClr val="F496CB">
                  <a:lumMod val="75000"/>
                </a:srgbClr>
              </a:solidFill>
            </a:endParaRPr>
          </a:p>
        </p:txBody>
      </p:sp>
    </p:spTree>
    <p:extLst>
      <p:ext uri="{BB962C8B-B14F-4D97-AF65-F5344CB8AC3E}">
        <p14:creationId xmlns:p14="http://schemas.microsoft.com/office/powerpoint/2010/main" val="6692141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4A0172B-8E1D-47FB-A418-37BDA42B499D}" type="datetimeFigureOut">
              <a:rPr lang="tr-TR" smtClean="0">
                <a:solidFill>
                  <a:prstClr val="black">
                    <a:tint val="75000"/>
                  </a:prstClr>
                </a:solidFill>
              </a:rPr>
              <a:pPr/>
              <a:t>21.09.2020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9A54D3C4-BC07-4EDD-9FEF-CBB2EC9BAEA6}" type="slidenum">
              <a:rPr lang="tr-TR" smtClean="0">
                <a:solidFill>
                  <a:srgbClr val="F496CB">
                    <a:lumMod val="75000"/>
                  </a:srgbClr>
                </a:solidFill>
              </a:rPr>
              <a:pPr/>
              <a:t>‹#›</a:t>
            </a:fld>
            <a:endParaRPr lang="tr-TR">
              <a:solidFill>
                <a:srgbClr val="F496CB">
                  <a:lumMod val="75000"/>
                </a:srgbClr>
              </a:solidFill>
            </a:endParaRPr>
          </a:p>
        </p:txBody>
      </p:sp>
    </p:spTree>
    <p:extLst>
      <p:ext uri="{BB962C8B-B14F-4D97-AF65-F5344CB8AC3E}">
        <p14:creationId xmlns:p14="http://schemas.microsoft.com/office/powerpoint/2010/main" val="2412287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4A0172B-8E1D-47FB-A418-37BDA42B499D}" type="datetimeFigureOut">
              <a:rPr lang="tr-TR" smtClean="0">
                <a:solidFill>
                  <a:prstClr val="black">
                    <a:tint val="75000"/>
                  </a:prstClr>
                </a:solidFill>
              </a:rPr>
              <a:pPr/>
              <a:t>21.09.2020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9A54D3C4-BC07-4EDD-9FEF-CBB2EC9BAEA6}" type="slidenum">
              <a:rPr lang="tr-TR" smtClean="0">
                <a:solidFill>
                  <a:srgbClr val="F496CB">
                    <a:lumMod val="75000"/>
                  </a:srgbClr>
                </a:solidFill>
              </a:rPr>
              <a:pPr/>
              <a:t>‹#›</a:t>
            </a:fld>
            <a:endParaRPr lang="tr-TR">
              <a:solidFill>
                <a:srgbClr val="F496CB">
                  <a:lumMod val="75000"/>
                </a:srgbClr>
              </a:solidFill>
            </a:endParaRPr>
          </a:p>
        </p:txBody>
      </p:sp>
    </p:spTree>
    <p:extLst>
      <p:ext uri="{BB962C8B-B14F-4D97-AF65-F5344CB8AC3E}">
        <p14:creationId xmlns:p14="http://schemas.microsoft.com/office/powerpoint/2010/main" val="121283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4A0172B-8E1D-47FB-A418-37BDA42B499D}" type="datetimeFigureOut">
              <a:rPr lang="tr-TR" smtClean="0"/>
              <a:pPr/>
              <a:t>21.09.2020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A54D3C4-BC07-4EDD-9FEF-CBB2EC9BAEA6}" type="slidenum">
              <a:rPr lang="tr-TR" smtClean="0"/>
              <a:pPr/>
              <a:t>‹#›</a:t>
            </a:fld>
            <a:endParaRPr lang="tr-TR"/>
          </a:p>
        </p:txBody>
      </p:sp>
    </p:spTree>
    <p:extLst>
      <p:ext uri="{BB962C8B-B14F-4D97-AF65-F5344CB8AC3E}">
        <p14:creationId xmlns:p14="http://schemas.microsoft.com/office/powerpoint/2010/main" val="1377784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4A0172B-8E1D-47FB-A418-37BDA42B499D}" type="datetimeFigureOut">
              <a:rPr lang="tr-TR" smtClean="0"/>
              <a:pPr/>
              <a:t>21.09.2020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A54D3C4-BC07-4EDD-9FEF-CBB2EC9BAEA6}" type="slidenum">
              <a:rPr lang="tr-TR" smtClean="0"/>
              <a:pPr/>
              <a:t>‹#›</a:t>
            </a:fld>
            <a:endParaRPr lang="tr-TR"/>
          </a:p>
        </p:txBody>
      </p:sp>
    </p:spTree>
    <p:extLst>
      <p:ext uri="{BB962C8B-B14F-4D97-AF65-F5344CB8AC3E}">
        <p14:creationId xmlns:p14="http://schemas.microsoft.com/office/powerpoint/2010/main" val="77915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4A0172B-8E1D-47FB-A418-37BDA42B499D}" type="datetimeFigureOut">
              <a:rPr lang="tr-TR" smtClean="0"/>
              <a:pPr/>
              <a:t>21.09.2020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A54D3C4-BC07-4EDD-9FEF-CBB2EC9BAEA6}" type="slidenum">
              <a:rPr lang="tr-TR" smtClean="0"/>
              <a:pPr/>
              <a:t>‹#›</a:t>
            </a:fld>
            <a:endParaRPr lang="tr-TR"/>
          </a:p>
        </p:txBody>
      </p:sp>
    </p:spTree>
    <p:extLst>
      <p:ext uri="{BB962C8B-B14F-4D97-AF65-F5344CB8AC3E}">
        <p14:creationId xmlns:p14="http://schemas.microsoft.com/office/powerpoint/2010/main" val="1354011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0172B-8E1D-47FB-A418-37BDA42B499D}" type="datetimeFigureOut">
              <a:rPr lang="tr-TR" smtClean="0"/>
              <a:pPr/>
              <a:t>21.09.2020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A54D3C4-BC07-4EDD-9FEF-CBB2EC9BAEA6}" type="slidenum">
              <a:rPr lang="tr-TR" smtClean="0"/>
              <a:pPr/>
              <a:t>‹#›</a:t>
            </a:fld>
            <a:endParaRPr lang="tr-TR"/>
          </a:p>
        </p:txBody>
      </p:sp>
    </p:spTree>
    <p:extLst>
      <p:ext uri="{BB962C8B-B14F-4D97-AF65-F5344CB8AC3E}">
        <p14:creationId xmlns:p14="http://schemas.microsoft.com/office/powerpoint/2010/main" val="4150630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4A0172B-8E1D-47FB-A418-37BDA42B499D}" type="datetimeFigureOut">
              <a:rPr lang="tr-TR" smtClean="0"/>
              <a:pPr/>
              <a:t>21.09.2020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A54D3C4-BC07-4EDD-9FEF-CBB2EC9BAEA6}" type="slidenum">
              <a:rPr lang="tr-TR" smtClean="0"/>
              <a:pPr/>
              <a:t>‹#›</a:t>
            </a:fld>
            <a:endParaRPr lang="tr-TR"/>
          </a:p>
        </p:txBody>
      </p:sp>
    </p:spTree>
    <p:extLst>
      <p:ext uri="{BB962C8B-B14F-4D97-AF65-F5344CB8AC3E}">
        <p14:creationId xmlns:p14="http://schemas.microsoft.com/office/powerpoint/2010/main" val="4273900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4A0172B-8E1D-47FB-A418-37BDA42B499D}" type="datetimeFigureOut">
              <a:rPr lang="tr-TR" smtClean="0"/>
              <a:pPr/>
              <a:t>21.09.2020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A54D3C4-BC07-4EDD-9FEF-CBB2EC9BAEA6}" type="slidenum">
              <a:rPr lang="tr-TR" smtClean="0"/>
              <a:pPr/>
              <a:t>‹#›</a:t>
            </a:fld>
            <a:endParaRPr lang="tr-TR"/>
          </a:p>
        </p:txBody>
      </p:sp>
    </p:spTree>
    <p:extLst>
      <p:ext uri="{BB962C8B-B14F-4D97-AF65-F5344CB8AC3E}">
        <p14:creationId xmlns:p14="http://schemas.microsoft.com/office/powerpoint/2010/main" val="236258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4A0172B-8E1D-47FB-A418-37BDA42B499D}" type="datetimeFigureOut">
              <a:rPr lang="tr-TR" smtClean="0"/>
              <a:pPr/>
              <a:t>21.09.2020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9A54D3C4-BC07-4EDD-9FEF-CBB2EC9BAEA6}" type="slidenum">
              <a:rPr lang="tr-TR" smtClean="0"/>
              <a:pPr/>
              <a:t>‹#›</a:t>
            </a:fld>
            <a:endParaRPr lang="tr-TR"/>
          </a:p>
        </p:txBody>
      </p:sp>
    </p:spTree>
    <p:extLst>
      <p:ext uri="{BB962C8B-B14F-4D97-AF65-F5344CB8AC3E}">
        <p14:creationId xmlns:p14="http://schemas.microsoft.com/office/powerpoint/2010/main" val="2908163188"/>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4A0172B-8E1D-47FB-A418-37BDA42B499D}" type="datetimeFigureOut">
              <a:rPr lang="tr-TR" smtClean="0">
                <a:solidFill>
                  <a:prstClr val="black">
                    <a:tint val="75000"/>
                  </a:prstClr>
                </a:solidFill>
              </a:rPr>
              <a:pPr/>
              <a:t>21.09.2020</a:t>
            </a:fld>
            <a:endParaRPr lang="tr-TR">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9A54D3C4-BC07-4EDD-9FEF-CBB2EC9BAEA6}" type="slidenum">
              <a:rPr lang="tr-TR" smtClean="0">
                <a:solidFill>
                  <a:srgbClr val="F496CB">
                    <a:lumMod val="75000"/>
                  </a:srgbClr>
                </a:solidFill>
              </a:rPr>
              <a:pPr/>
              <a:t>‹#›</a:t>
            </a:fld>
            <a:endParaRPr lang="tr-TR">
              <a:solidFill>
                <a:srgbClr val="F496CB">
                  <a:lumMod val="75000"/>
                </a:srgbClr>
              </a:solidFill>
            </a:endParaRPr>
          </a:p>
        </p:txBody>
      </p:sp>
    </p:spTree>
    <p:extLst>
      <p:ext uri="{BB962C8B-B14F-4D97-AF65-F5344CB8AC3E}">
        <p14:creationId xmlns:p14="http://schemas.microsoft.com/office/powerpoint/2010/main" val="2908163188"/>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35778" y="298928"/>
            <a:ext cx="7772400" cy="3236008"/>
          </a:xfrm>
        </p:spPr>
        <p:txBody>
          <a:bodyPr>
            <a:normAutofit fontScale="90000"/>
          </a:bodyPr>
          <a:lstStyle/>
          <a:p>
            <a:pPr algn="ctr"/>
            <a:r>
              <a:rPr lang="tr-TR" dirty="0" smtClean="0"/>
              <a:t>TURGUT IŞIK MESLEKİ VE TEKNİK ANADOLU LİSESİ </a:t>
            </a:r>
            <a:br>
              <a:rPr lang="tr-TR" dirty="0" smtClean="0"/>
            </a:br>
            <a:r>
              <a:rPr lang="tr-TR" dirty="0" smtClean="0"/>
              <a:t>OKUL PSİKOLOJİK DANIŞMA VE REHBERLİK SERVİSİ </a:t>
            </a:r>
            <a:endParaRPr lang="tr-TR" dirty="0"/>
          </a:p>
        </p:txBody>
      </p:sp>
      <p:sp>
        <p:nvSpPr>
          <p:cNvPr id="3" name="Alt Başlık 2"/>
          <p:cNvSpPr>
            <a:spLocks noGrp="1"/>
          </p:cNvSpPr>
          <p:nvPr>
            <p:ph type="subTitle" idx="1"/>
          </p:nvPr>
        </p:nvSpPr>
        <p:spPr>
          <a:xfrm>
            <a:off x="1205984" y="3534936"/>
            <a:ext cx="7766936" cy="2743200"/>
          </a:xfrm>
        </p:spPr>
        <p:txBody>
          <a:bodyPr>
            <a:normAutofit lnSpcReduction="10000"/>
          </a:bodyPr>
          <a:lstStyle/>
          <a:p>
            <a:r>
              <a:rPr lang="tr-TR" dirty="0" smtClean="0"/>
              <a:t>SAĞLIK HİZMETLERİ ALANI</a:t>
            </a:r>
          </a:p>
          <a:p>
            <a:pPr marL="285750" indent="-285750">
              <a:buFont typeface="Arial" panose="020B0604020202020204" pitchFamily="34" charset="0"/>
              <a:buChar char="•"/>
            </a:pPr>
            <a:r>
              <a:rPr lang="tr-TR" dirty="0" smtClean="0"/>
              <a:t>EBE YARDIMCILIĞI</a:t>
            </a:r>
          </a:p>
          <a:p>
            <a:pPr marL="285750" indent="-285750">
              <a:buFont typeface="Arial" panose="020B0604020202020204" pitchFamily="34" charset="0"/>
              <a:buChar char="•"/>
            </a:pPr>
            <a:r>
              <a:rPr lang="tr-TR" dirty="0" smtClean="0"/>
              <a:t>HEMŞİRE YARDIMCILIĞI</a:t>
            </a:r>
          </a:p>
          <a:p>
            <a:pPr marL="285750" indent="-285750">
              <a:buFont typeface="Arial" panose="020B0604020202020204" pitchFamily="34" charset="0"/>
              <a:buChar char="•"/>
            </a:pPr>
            <a:r>
              <a:rPr lang="tr-TR" dirty="0" smtClean="0"/>
              <a:t>SAĞLIK BAKIM TEKNİSYENLİĞİ</a:t>
            </a:r>
          </a:p>
          <a:p>
            <a:pPr marL="285750" indent="-285750">
              <a:buFont typeface="Arial" panose="020B0604020202020204" pitchFamily="34" charset="0"/>
              <a:buChar char="•"/>
            </a:pPr>
            <a:endParaRPr lang="tr-TR" dirty="0"/>
          </a:p>
          <a:p>
            <a:r>
              <a:rPr lang="tr-TR" dirty="0" smtClean="0"/>
              <a:t>MURAT ARSLAN </a:t>
            </a:r>
          </a:p>
          <a:p>
            <a:r>
              <a:rPr lang="tr-TR" dirty="0" smtClean="0"/>
              <a:t>PSİKOLOJİK DANIŞMAN  </a:t>
            </a:r>
          </a:p>
          <a:p>
            <a:pPr marL="285750" indent="-285750">
              <a:buFont typeface="Arial" panose="020B0604020202020204" pitchFamily="34" charset="0"/>
              <a:buChar char="•"/>
            </a:pPr>
            <a:endParaRPr lang="tr-TR" dirty="0"/>
          </a:p>
        </p:txBody>
      </p:sp>
    </p:spTree>
    <p:extLst>
      <p:ext uri="{BB962C8B-B14F-4D97-AF65-F5344CB8AC3E}">
        <p14:creationId xmlns:p14="http://schemas.microsoft.com/office/powerpoint/2010/main" val="2273699328"/>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400" b="1" dirty="0">
                <a:solidFill>
                  <a:srgbClr val="FF0000"/>
                </a:solidFill>
              </a:rPr>
              <a:t>BAŞARILMASI ZORUNLU </a:t>
            </a:r>
            <a:r>
              <a:rPr lang="tr-TR" sz="2400" b="1" dirty="0" smtClean="0">
                <a:solidFill>
                  <a:srgbClr val="FF0000"/>
                </a:solidFill>
              </a:rPr>
              <a:t>DERSLER</a:t>
            </a:r>
            <a:br>
              <a:rPr lang="tr-TR" sz="2400" b="1" dirty="0" smtClean="0">
                <a:solidFill>
                  <a:srgbClr val="FF0000"/>
                </a:solidFill>
              </a:rPr>
            </a:br>
            <a:r>
              <a:rPr lang="tr-TR" sz="2400" b="1" dirty="0" smtClean="0">
                <a:solidFill>
                  <a:srgbClr val="FF0000"/>
                </a:solidFill>
              </a:rPr>
              <a:t>bu dersler kendi içlerinde dal dersleri olarak da alt başlıklara ayrılır </a:t>
            </a:r>
            <a:endParaRPr lang="tr-TR" sz="2400" dirty="0"/>
          </a:p>
        </p:txBody>
      </p:sp>
      <p:graphicFrame>
        <p:nvGraphicFramePr>
          <p:cNvPr id="3" name="Tablo 2"/>
          <p:cNvGraphicFramePr>
            <a:graphicFrameLocks noGrp="1"/>
          </p:cNvGraphicFramePr>
          <p:nvPr>
            <p:extLst>
              <p:ext uri="{D42A27DB-BD31-4B8C-83A1-F6EECF244321}">
                <p14:modId xmlns:p14="http://schemas.microsoft.com/office/powerpoint/2010/main" val="3439172261"/>
              </p:ext>
            </p:extLst>
          </p:nvPr>
        </p:nvGraphicFramePr>
        <p:xfrm>
          <a:off x="564898" y="1930400"/>
          <a:ext cx="8709104" cy="4799724"/>
        </p:xfrm>
        <a:graphic>
          <a:graphicData uri="http://schemas.openxmlformats.org/drawingml/2006/table">
            <a:tbl>
              <a:tblPr firstRow="1" bandRow="1">
                <a:tableStyleId>{F5AB1C69-6EDB-4FF4-983F-18BD219EF322}</a:tableStyleId>
              </a:tblPr>
              <a:tblGrid>
                <a:gridCol w="3757962">
                  <a:extLst>
                    <a:ext uri="{9D8B030D-6E8A-4147-A177-3AD203B41FA5}">
                      <a16:colId xmlns="" xmlns:a16="http://schemas.microsoft.com/office/drawing/2014/main" val="3855436755"/>
                    </a:ext>
                  </a:extLst>
                </a:gridCol>
                <a:gridCol w="4951142">
                  <a:extLst>
                    <a:ext uri="{9D8B030D-6E8A-4147-A177-3AD203B41FA5}">
                      <a16:colId xmlns="" xmlns:a16="http://schemas.microsoft.com/office/drawing/2014/main" val="3021059714"/>
                    </a:ext>
                  </a:extLst>
                </a:gridCol>
              </a:tblGrid>
              <a:tr h="410604">
                <a:tc>
                  <a:txBody>
                    <a:bodyPr/>
                    <a:lstStyle/>
                    <a:p>
                      <a:r>
                        <a:rPr lang="tr-TR" dirty="0" smtClean="0"/>
                        <a:t>DALLAR </a:t>
                      </a:r>
                      <a:endParaRPr lang="tr-TR" dirty="0"/>
                    </a:p>
                  </a:txBody>
                  <a:tcPr/>
                </a:tc>
                <a:tc>
                  <a:txBody>
                    <a:bodyPr/>
                    <a:lstStyle/>
                    <a:p>
                      <a:r>
                        <a:rPr lang="tr-TR" dirty="0" smtClean="0"/>
                        <a:t>ANADOLU MESLEK PROGRAMLARI</a:t>
                      </a:r>
                      <a:endParaRPr lang="tr-TR" dirty="0"/>
                    </a:p>
                  </a:txBody>
                  <a:tcPr/>
                </a:tc>
                <a:extLst>
                  <a:ext uri="{0D108BD9-81ED-4DB2-BD59-A6C34878D82A}">
                    <a16:rowId xmlns="" xmlns:a16="http://schemas.microsoft.com/office/drawing/2014/main" val="3440684736"/>
                  </a:ext>
                </a:extLst>
              </a:tr>
              <a:tr h="1262472">
                <a:tc>
                  <a:txBody>
                    <a:bodyPr/>
                    <a:lstStyle/>
                    <a:p>
                      <a:r>
                        <a:rPr lang="tr-TR" dirty="0" smtClean="0"/>
                        <a:t>EBE YARDIMCILIĞI</a:t>
                      </a:r>
                      <a:endParaRPr lang="tr-TR" dirty="0"/>
                    </a:p>
                  </a:txBody>
                  <a:tcPr/>
                </a:tc>
                <a:tc>
                  <a:txBody>
                    <a:bodyPr/>
                    <a:lstStyle/>
                    <a:p>
                      <a:r>
                        <a:rPr lang="tr-TR" dirty="0" smtClean="0"/>
                        <a:t>MESLEK ESASLARI</a:t>
                      </a:r>
                    </a:p>
                    <a:p>
                      <a:endParaRPr lang="tr-TR" dirty="0" smtClean="0"/>
                    </a:p>
                    <a:p>
                      <a:r>
                        <a:rPr lang="tr-TR" dirty="0" smtClean="0"/>
                        <a:t>DOĞUM</a:t>
                      </a:r>
                      <a:r>
                        <a:rPr lang="tr-TR" baseline="0" dirty="0" smtClean="0"/>
                        <a:t> ÖNCESİ İZLEM VE DOĞUM </a:t>
                      </a:r>
                    </a:p>
                    <a:p>
                      <a:endParaRPr lang="tr-TR" baseline="0" dirty="0" smtClean="0"/>
                    </a:p>
                    <a:p>
                      <a:r>
                        <a:rPr lang="tr-TR" baseline="0" dirty="0" smtClean="0"/>
                        <a:t>İŞLETMELERDE MESLEKİ EĞİTİM</a:t>
                      </a:r>
                      <a:endParaRPr lang="tr-TR" dirty="0"/>
                    </a:p>
                  </a:txBody>
                  <a:tcPr/>
                </a:tc>
                <a:extLst>
                  <a:ext uri="{0D108BD9-81ED-4DB2-BD59-A6C34878D82A}">
                    <a16:rowId xmlns="" xmlns:a16="http://schemas.microsoft.com/office/drawing/2014/main" val="1222943341"/>
                  </a:ext>
                </a:extLst>
              </a:tr>
              <a:tr h="1063134">
                <a:tc>
                  <a:txBody>
                    <a:bodyPr/>
                    <a:lstStyle/>
                    <a:p>
                      <a:r>
                        <a:rPr lang="tr-TR" dirty="0" smtClean="0"/>
                        <a:t>HEMŞİRE YARDIMCILIĞI</a:t>
                      </a:r>
                      <a:endParaRPr lang="tr-TR" dirty="0"/>
                    </a:p>
                  </a:txBody>
                  <a:tcPr/>
                </a:tc>
                <a:tc>
                  <a:txBody>
                    <a:bodyPr/>
                    <a:lstStyle/>
                    <a:p>
                      <a:r>
                        <a:rPr lang="tr-TR" dirty="0" smtClean="0"/>
                        <a:t>MESLEK ESASLARI</a:t>
                      </a:r>
                    </a:p>
                    <a:p>
                      <a:endParaRPr lang="tr-TR" dirty="0" smtClean="0"/>
                    </a:p>
                    <a:p>
                      <a:r>
                        <a:rPr lang="tr-TR" dirty="0" smtClean="0"/>
                        <a:t>İŞLETMELERDE</a:t>
                      </a:r>
                      <a:r>
                        <a:rPr lang="tr-TR" baseline="0" dirty="0" smtClean="0"/>
                        <a:t> MESLEKİ EĞİTİM </a:t>
                      </a:r>
                    </a:p>
                    <a:p>
                      <a:endParaRPr lang="tr-TR" baseline="0" dirty="0" smtClean="0"/>
                    </a:p>
                    <a:p>
                      <a:r>
                        <a:rPr lang="tr-TR" baseline="0" dirty="0" smtClean="0"/>
                        <a:t>ÖZEL BAKIM UYGULAMALARI</a:t>
                      </a:r>
                      <a:endParaRPr lang="tr-TR" dirty="0"/>
                    </a:p>
                  </a:txBody>
                  <a:tcPr/>
                </a:tc>
                <a:extLst>
                  <a:ext uri="{0D108BD9-81ED-4DB2-BD59-A6C34878D82A}">
                    <a16:rowId xmlns="" xmlns:a16="http://schemas.microsoft.com/office/drawing/2014/main" val="2321647559"/>
                  </a:ext>
                </a:extLst>
              </a:tr>
              <a:tr h="1063134">
                <a:tc>
                  <a:txBody>
                    <a:bodyPr/>
                    <a:lstStyle/>
                    <a:p>
                      <a:r>
                        <a:rPr lang="tr-TR" dirty="0" smtClean="0"/>
                        <a:t>SAĞLIK BAKIM TEKNİSYENLİĞİ</a:t>
                      </a:r>
                      <a:endParaRPr lang="tr-TR" dirty="0"/>
                    </a:p>
                  </a:txBody>
                  <a:tcPr/>
                </a:tc>
                <a:tc>
                  <a:txBody>
                    <a:bodyPr/>
                    <a:lstStyle/>
                    <a:p>
                      <a:r>
                        <a:rPr lang="tr-TR" dirty="0" smtClean="0"/>
                        <a:t>MESLEK</a:t>
                      </a:r>
                      <a:r>
                        <a:rPr lang="tr-TR" baseline="0" dirty="0" smtClean="0"/>
                        <a:t> ESASLARI</a:t>
                      </a:r>
                    </a:p>
                    <a:p>
                      <a:endParaRPr lang="tr-TR" baseline="0" dirty="0" smtClean="0"/>
                    </a:p>
                    <a:p>
                      <a:r>
                        <a:rPr lang="tr-TR" baseline="0" dirty="0" smtClean="0"/>
                        <a:t>MESLEKİ TEMEL UYGULAMALAR</a:t>
                      </a:r>
                    </a:p>
                    <a:p>
                      <a:endParaRPr lang="tr-TR" baseline="0" dirty="0" smtClean="0"/>
                    </a:p>
                    <a:p>
                      <a:r>
                        <a:rPr lang="tr-TR" baseline="0" dirty="0" smtClean="0"/>
                        <a:t>İŞLETMELERDE MESLEKİ EĞİTİM </a:t>
                      </a:r>
                      <a:endParaRPr lang="tr-TR" dirty="0"/>
                    </a:p>
                  </a:txBody>
                  <a:tcPr/>
                </a:tc>
                <a:extLst>
                  <a:ext uri="{0D108BD9-81ED-4DB2-BD59-A6C34878D82A}">
                    <a16:rowId xmlns="" xmlns:a16="http://schemas.microsoft.com/office/drawing/2014/main" val="530965200"/>
                  </a:ext>
                </a:extLst>
              </a:tr>
            </a:tbl>
          </a:graphicData>
        </a:graphic>
      </p:graphicFrame>
      <p:sp>
        <p:nvSpPr>
          <p:cNvPr id="5" name="İçerik Yer Tutucusu 4"/>
          <p:cNvSpPr>
            <a:spLocks noGrp="1"/>
          </p:cNvSpPr>
          <p:nvPr>
            <p:ph idx="1"/>
          </p:nvPr>
        </p:nvSpPr>
        <p:spPr>
          <a:xfrm>
            <a:off x="911668" y="6010507"/>
            <a:ext cx="8596668" cy="3799967"/>
          </a:xfrm>
        </p:spPr>
        <p:txBody>
          <a:bodyPr/>
          <a:lstStyle/>
          <a:p>
            <a:pPr>
              <a:lnSpc>
                <a:spcPct val="300000"/>
              </a:lnSpc>
            </a:pPr>
            <a:endParaRPr lang="tr-TR" dirty="0"/>
          </a:p>
        </p:txBody>
      </p:sp>
    </p:spTree>
    <p:extLst>
      <p:ext uri="{BB962C8B-B14F-4D97-AF65-F5344CB8AC3E}">
        <p14:creationId xmlns:p14="http://schemas.microsoft.com/office/powerpoint/2010/main" val="2489483823"/>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DAL DERSLERİ </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590553721"/>
              </p:ext>
            </p:extLst>
          </p:nvPr>
        </p:nvGraphicFramePr>
        <p:xfrm>
          <a:off x="677690" y="1270000"/>
          <a:ext cx="8596312" cy="5090160"/>
        </p:xfrm>
        <a:graphic>
          <a:graphicData uri="http://schemas.openxmlformats.org/drawingml/2006/table">
            <a:tbl>
              <a:tblPr firstRow="1" bandRow="1">
                <a:tableStyleId>{5C22544A-7EE6-4342-B048-85BDC9FD1C3A}</a:tableStyleId>
              </a:tblPr>
              <a:tblGrid>
                <a:gridCol w="8596312">
                  <a:extLst>
                    <a:ext uri="{9D8B030D-6E8A-4147-A177-3AD203B41FA5}">
                      <a16:colId xmlns="" xmlns:a16="http://schemas.microsoft.com/office/drawing/2014/main" val="3156482852"/>
                    </a:ext>
                  </a:extLst>
                </a:gridCol>
              </a:tblGrid>
              <a:tr h="370840">
                <a:tc>
                  <a:txBody>
                    <a:bodyPr/>
                    <a:lstStyle/>
                    <a:p>
                      <a:r>
                        <a:rPr lang="tr-TR" dirty="0" smtClean="0"/>
                        <a:t>DAL</a:t>
                      </a:r>
                      <a:r>
                        <a:rPr lang="tr-TR" baseline="0" dirty="0" smtClean="0"/>
                        <a:t> DERSLERİ (11.SINIF ---16……………………..12. SINIF---26)</a:t>
                      </a:r>
                      <a:endParaRPr lang="tr-TR" dirty="0"/>
                    </a:p>
                  </a:txBody>
                  <a:tcPr/>
                </a:tc>
                <a:extLst>
                  <a:ext uri="{0D108BD9-81ED-4DB2-BD59-A6C34878D82A}">
                    <a16:rowId xmlns="" xmlns:a16="http://schemas.microsoft.com/office/drawing/2014/main" val="1137477005"/>
                  </a:ext>
                </a:extLst>
              </a:tr>
              <a:tr h="370840">
                <a:tc>
                  <a:txBody>
                    <a:bodyPr/>
                    <a:lstStyle/>
                    <a:p>
                      <a:r>
                        <a:rPr lang="tr-TR" dirty="0" smtClean="0"/>
                        <a:t>İşletmelerde</a:t>
                      </a:r>
                      <a:r>
                        <a:rPr lang="tr-TR" baseline="0" dirty="0" smtClean="0"/>
                        <a:t> mesleki eğitim*</a:t>
                      </a:r>
                      <a:endParaRPr lang="tr-TR" dirty="0"/>
                    </a:p>
                  </a:txBody>
                  <a:tcPr/>
                </a:tc>
                <a:extLst>
                  <a:ext uri="{0D108BD9-81ED-4DB2-BD59-A6C34878D82A}">
                    <a16:rowId xmlns="" xmlns:a16="http://schemas.microsoft.com/office/drawing/2014/main" val="1707547590"/>
                  </a:ext>
                </a:extLst>
              </a:tr>
              <a:tr h="370840">
                <a:tc>
                  <a:txBody>
                    <a:bodyPr/>
                    <a:lstStyle/>
                    <a:p>
                      <a:r>
                        <a:rPr lang="tr-TR" dirty="0" smtClean="0"/>
                        <a:t>Aseptik uygulamalar </a:t>
                      </a:r>
                      <a:endParaRPr lang="tr-TR" dirty="0"/>
                    </a:p>
                  </a:txBody>
                  <a:tcPr/>
                </a:tc>
                <a:extLst>
                  <a:ext uri="{0D108BD9-81ED-4DB2-BD59-A6C34878D82A}">
                    <a16:rowId xmlns="" xmlns:a16="http://schemas.microsoft.com/office/drawing/2014/main" val="4218391302"/>
                  </a:ext>
                </a:extLst>
              </a:tr>
              <a:tr h="370840">
                <a:tc>
                  <a:txBody>
                    <a:bodyPr/>
                    <a:lstStyle/>
                    <a:p>
                      <a:r>
                        <a:rPr lang="tr-TR" dirty="0" smtClean="0"/>
                        <a:t>Enfeksiyon</a:t>
                      </a:r>
                      <a:r>
                        <a:rPr lang="tr-TR" baseline="0" dirty="0" smtClean="0"/>
                        <a:t> hastalıkları </a:t>
                      </a:r>
                      <a:endParaRPr lang="tr-TR" dirty="0"/>
                    </a:p>
                  </a:txBody>
                  <a:tcPr/>
                </a:tc>
                <a:extLst>
                  <a:ext uri="{0D108BD9-81ED-4DB2-BD59-A6C34878D82A}">
                    <a16:rowId xmlns="" xmlns:a16="http://schemas.microsoft.com/office/drawing/2014/main" val="1865061400"/>
                  </a:ext>
                </a:extLst>
              </a:tr>
              <a:tr h="370840">
                <a:tc>
                  <a:txBody>
                    <a:bodyPr/>
                    <a:lstStyle/>
                    <a:p>
                      <a:r>
                        <a:rPr lang="tr-TR" dirty="0" smtClean="0"/>
                        <a:t>Sistem</a:t>
                      </a:r>
                      <a:r>
                        <a:rPr lang="tr-TR" baseline="0" dirty="0" smtClean="0"/>
                        <a:t> hastalıkları </a:t>
                      </a:r>
                      <a:endParaRPr lang="tr-TR" dirty="0"/>
                    </a:p>
                  </a:txBody>
                  <a:tcPr/>
                </a:tc>
                <a:extLst>
                  <a:ext uri="{0D108BD9-81ED-4DB2-BD59-A6C34878D82A}">
                    <a16:rowId xmlns="" xmlns:a16="http://schemas.microsoft.com/office/drawing/2014/main" val="2395096271"/>
                  </a:ext>
                </a:extLst>
              </a:tr>
              <a:tr h="370840">
                <a:tc>
                  <a:txBody>
                    <a:bodyPr/>
                    <a:lstStyle/>
                    <a:p>
                      <a:r>
                        <a:rPr lang="tr-TR" dirty="0" smtClean="0"/>
                        <a:t>Özel</a:t>
                      </a:r>
                      <a:r>
                        <a:rPr lang="tr-TR" baseline="0" dirty="0" smtClean="0"/>
                        <a:t> bakım uygulamaları*</a:t>
                      </a:r>
                      <a:endParaRPr lang="tr-TR" dirty="0"/>
                    </a:p>
                  </a:txBody>
                  <a:tcPr/>
                </a:tc>
                <a:extLst>
                  <a:ext uri="{0D108BD9-81ED-4DB2-BD59-A6C34878D82A}">
                    <a16:rowId xmlns="" xmlns:a16="http://schemas.microsoft.com/office/drawing/2014/main" val="1884928342"/>
                  </a:ext>
                </a:extLst>
              </a:tr>
              <a:tr h="370840">
                <a:tc>
                  <a:txBody>
                    <a:bodyPr/>
                    <a:lstStyle/>
                    <a:p>
                      <a:r>
                        <a:rPr lang="tr-TR" dirty="0" smtClean="0"/>
                        <a:t>Temel ilaç bilgisi </a:t>
                      </a:r>
                      <a:endParaRPr lang="tr-TR" dirty="0"/>
                    </a:p>
                  </a:txBody>
                  <a:tcPr/>
                </a:tc>
                <a:extLst>
                  <a:ext uri="{0D108BD9-81ED-4DB2-BD59-A6C34878D82A}">
                    <a16:rowId xmlns="" xmlns:a16="http://schemas.microsoft.com/office/drawing/2014/main" val="3496190608"/>
                  </a:ext>
                </a:extLst>
              </a:tr>
              <a:tr h="370840">
                <a:tc>
                  <a:txBody>
                    <a:bodyPr/>
                    <a:lstStyle/>
                    <a:p>
                      <a:r>
                        <a:rPr lang="tr-TR" dirty="0" smtClean="0"/>
                        <a:t>Sağlık psikolojisi</a:t>
                      </a:r>
                      <a:r>
                        <a:rPr lang="tr-TR" baseline="0" dirty="0" smtClean="0"/>
                        <a:t> </a:t>
                      </a:r>
                      <a:endParaRPr lang="tr-TR" dirty="0"/>
                    </a:p>
                  </a:txBody>
                  <a:tcPr/>
                </a:tc>
                <a:extLst>
                  <a:ext uri="{0D108BD9-81ED-4DB2-BD59-A6C34878D82A}">
                    <a16:rowId xmlns="" xmlns:a16="http://schemas.microsoft.com/office/drawing/2014/main" val="733328871"/>
                  </a:ext>
                </a:extLst>
              </a:tr>
              <a:tr h="370840">
                <a:tc>
                  <a:txBody>
                    <a:bodyPr/>
                    <a:lstStyle/>
                    <a:p>
                      <a:r>
                        <a:rPr lang="tr-TR" dirty="0" smtClean="0"/>
                        <a:t>Doğum öncesi izlem ve doğum*</a:t>
                      </a:r>
                      <a:endParaRPr lang="tr-TR" dirty="0"/>
                    </a:p>
                  </a:txBody>
                  <a:tcPr/>
                </a:tc>
                <a:extLst>
                  <a:ext uri="{0D108BD9-81ED-4DB2-BD59-A6C34878D82A}">
                    <a16:rowId xmlns="" xmlns:a16="http://schemas.microsoft.com/office/drawing/2014/main" val="4196526031"/>
                  </a:ext>
                </a:extLst>
              </a:tr>
              <a:tr h="370840">
                <a:tc>
                  <a:txBody>
                    <a:bodyPr/>
                    <a:lstStyle/>
                    <a:p>
                      <a:r>
                        <a:rPr lang="tr-TR" dirty="0" smtClean="0"/>
                        <a:t>Kadın hastalıkları ve aile planlaması</a:t>
                      </a:r>
                      <a:endParaRPr lang="tr-TR" dirty="0"/>
                    </a:p>
                  </a:txBody>
                  <a:tcPr/>
                </a:tc>
                <a:extLst>
                  <a:ext uri="{0D108BD9-81ED-4DB2-BD59-A6C34878D82A}">
                    <a16:rowId xmlns="" xmlns:a16="http://schemas.microsoft.com/office/drawing/2014/main" val="2786109182"/>
                  </a:ext>
                </a:extLst>
              </a:tr>
              <a:tr h="370840">
                <a:tc>
                  <a:txBody>
                    <a:bodyPr/>
                    <a:lstStyle/>
                    <a:p>
                      <a:r>
                        <a:rPr lang="tr-TR" dirty="0" err="1" smtClean="0"/>
                        <a:t>Yenidoğan</a:t>
                      </a:r>
                      <a:r>
                        <a:rPr lang="tr-TR" dirty="0" smtClean="0"/>
                        <a:t> ve çocuk sağlığı</a:t>
                      </a:r>
                      <a:endParaRPr lang="tr-TR" dirty="0"/>
                    </a:p>
                  </a:txBody>
                  <a:tcPr/>
                </a:tc>
                <a:extLst>
                  <a:ext uri="{0D108BD9-81ED-4DB2-BD59-A6C34878D82A}">
                    <a16:rowId xmlns="" xmlns:a16="http://schemas.microsoft.com/office/drawing/2014/main" val="1028409274"/>
                  </a:ext>
                </a:extLst>
              </a:tr>
              <a:tr h="370840">
                <a:tc>
                  <a:txBody>
                    <a:bodyPr/>
                    <a:lstStyle/>
                    <a:p>
                      <a:r>
                        <a:rPr lang="tr-TR" dirty="0" smtClean="0"/>
                        <a:t>Mesleki</a:t>
                      </a:r>
                      <a:r>
                        <a:rPr lang="tr-TR" baseline="0" dirty="0" smtClean="0"/>
                        <a:t> temel uygulamalar </a:t>
                      </a:r>
                      <a:endParaRPr lang="tr-TR" dirty="0"/>
                    </a:p>
                  </a:txBody>
                  <a:tcPr/>
                </a:tc>
                <a:extLst>
                  <a:ext uri="{0D108BD9-81ED-4DB2-BD59-A6C34878D82A}">
                    <a16:rowId xmlns="" xmlns:a16="http://schemas.microsoft.com/office/drawing/2014/main" val="137943561"/>
                  </a:ext>
                </a:extLst>
              </a:tr>
              <a:tr h="370840">
                <a:tc>
                  <a:txBody>
                    <a:bodyPr/>
                    <a:lstStyle/>
                    <a:p>
                      <a:r>
                        <a:rPr lang="tr-TR" dirty="0" smtClean="0"/>
                        <a:t>*</a:t>
                      </a:r>
                      <a:r>
                        <a:rPr lang="tr-TR" baseline="0" dirty="0" smtClean="0"/>
                        <a:t> Milli Eğitim Bakanlığı Ortaöğretim Kurumları Yönetmeliği uyarınca yılsonu başarı puanı ile başarılı sayılmayacak derslerdir. </a:t>
                      </a:r>
                      <a:endParaRPr lang="tr-TR" dirty="0"/>
                    </a:p>
                  </a:txBody>
                  <a:tcPr/>
                </a:tc>
                <a:extLst>
                  <a:ext uri="{0D108BD9-81ED-4DB2-BD59-A6C34878D82A}">
                    <a16:rowId xmlns="" xmlns:a16="http://schemas.microsoft.com/office/drawing/2014/main" val="1268119305"/>
                  </a:ext>
                </a:extLst>
              </a:tr>
            </a:tbl>
          </a:graphicData>
        </a:graphic>
      </p:graphicFrame>
    </p:spTree>
    <p:extLst>
      <p:ext uri="{BB962C8B-B14F-4D97-AF65-F5344CB8AC3E}">
        <p14:creationId xmlns:p14="http://schemas.microsoft.com/office/powerpoint/2010/main" val="3498042471"/>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Staja dair … </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541280324"/>
              </p:ext>
            </p:extLst>
          </p:nvPr>
        </p:nvGraphicFramePr>
        <p:xfrm>
          <a:off x="588654" y="1391153"/>
          <a:ext cx="8596311" cy="3474720"/>
        </p:xfrm>
        <a:graphic>
          <a:graphicData uri="http://schemas.openxmlformats.org/drawingml/2006/table">
            <a:tbl>
              <a:tblPr firstRow="1" bandRow="1">
                <a:tableStyleId>{F5AB1C69-6EDB-4FF4-983F-18BD219EF322}</a:tableStyleId>
              </a:tblPr>
              <a:tblGrid>
                <a:gridCol w="2865437">
                  <a:extLst>
                    <a:ext uri="{9D8B030D-6E8A-4147-A177-3AD203B41FA5}">
                      <a16:colId xmlns="" xmlns:a16="http://schemas.microsoft.com/office/drawing/2014/main" val="3739013024"/>
                    </a:ext>
                  </a:extLst>
                </a:gridCol>
                <a:gridCol w="2865437">
                  <a:extLst>
                    <a:ext uri="{9D8B030D-6E8A-4147-A177-3AD203B41FA5}">
                      <a16:colId xmlns="" xmlns:a16="http://schemas.microsoft.com/office/drawing/2014/main" val="88664697"/>
                    </a:ext>
                  </a:extLst>
                </a:gridCol>
                <a:gridCol w="2865437">
                  <a:extLst>
                    <a:ext uri="{9D8B030D-6E8A-4147-A177-3AD203B41FA5}">
                      <a16:colId xmlns="" xmlns:a16="http://schemas.microsoft.com/office/drawing/2014/main" val="1867088828"/>
                    </a:ext>
                  </a:extLst>
                </a:gridCol>
              </a:tblGrid>
              <a:tr h="370840">
                <a:tc>
                  <a:txBody>
                    <a:bodyPr/>
                    <a:lstStyle/>
                    <a:p>
                      <a:pPr>
                        <a:lnSpc>
                          <a:spcPct val="150000"/>
                        </a:lnSpc>
                      </a:pPr>
                      <a:endParaRPr lang="tr-TR" dirty="0">
                        <a:solidFill>
                          <a:schemeClr val="tx1">
                            <a:lumMod val="95000"/>
                            <a:lumOff val="5000"/>
                          </a:schemeClr>
                        </a:solidFill>
                      </a:endParaRPr>
                    </a:p>
                  </a:txBody>
                  <a:tcPr>
                    <a:solidFill>
                      <a:schemeClr val="bg2">
                        <a:lumMod val="90000"/>
                      </a:schemeClr>
                    </a:solidFill>
                  </a:tcPr>
                </a:tc>
                <a:tc>
                  <a:txBody>
                    <a:bodyPr/>
                    <a:lstStyle/>
                    <a:p>
                      <a:pPr>
                        <a:lnSpc>
                          <a:spcPct val="150000"/>
                        </a:lnSpc>
                      </a:pPr>
                      <a:endParaRPr lang="tr-TR" dirty="0"/>
                    </a:p>
                  </a:txBody>
                  <a:tcPr/>
                </a:tc>
                <a:tc>
                  <a:txBody>
                    <a:bodyPr/>
                    <a:lstStyle/>
                    <a:p>
                      <a:pPr>
                        <a:lnSpc>
                          <a:spcPct val="150000"/>
                        </a:lnSpc>
                      </a:pPr>
                      <a:r>
                        <a:rPr lang="tr-TR" dirty="0" smtClean="0"/>
                        <a:t>12. Sınıf</a:t>
                      </a:r>
                      <a:r>
                        <a:rPr lang="tr-TR" baseline="0" dirty="0" smtClean="0"/>
                        <a:t> </a:t>
                      </a:r>
                      <a:endParaRPr lang="tr-TR" dirty="0"/>
                    </a:p>
                  </a:txBody>
                  <a:tcPr>
                    <a:solidFill>
                      <a:schemeClr val="bg2">
                        <a:lumMod val="90000"/>
                      </a:schemeClr>
                    </a:solidFill>
                  </a:tcPr>
                </a:tc>
                <a:extLst>
                  <a:ext uri="{0D108BD9-81ED-4DB2-BD59-A6C34878D82A}">
                    <a16:rowId xmlns="" xmlns:a16="http://schemas.microsoft.com/office/drawing/2014/main" val="2616318462"/>
                  </a:ext>
                </a:extLst>
              </a:tr>
              <a:tr h="370840">
                <a:tc>
                  <a:txBody>
                    <a:bodyPr/>
                    <a:lstStyle/>
                    <a:p>
                      <a:pPr>
                        <a:lnSpc>
                          <a:spcPct val="150000"/>
                        </a:lnSpc>
                      </a:pPr>
                      <a:endParaRPr lang="tr-TR" baseline="0" dirty="0" smtClean="0"/>
                    </a:p>
                  </a:txBody>
                  <a:tcPr>
                    <a:solidFill>
                      <a:schemeClr val="bg2">
                        <a:lumMod val="90000"/>
                      </a:schemeClr>
                    </a:solidFill>
                  </a:tcPr>
                </a:tc>
                <a:tc>
                  <a:txBody>
                    <a:bodyPr/>
                    <a:lstStyle/>
                    <a:p>
                      <a:pPr>
                        <a:lnSpc>
                          <a:spcPct val="150000"/>
                        </a:lnSpc>
                      </a:pPr>
                      <a:endParaRPr lang="tr-TR" dirty="0"/>
                    </a:p>
                  </a:txBody>
                  <a:tcPr/>
                </a:tc>
                <a:tc>
                  <a:txBody>
                    <a:bodyPr/>
                    <a:lstStyle/>
                    <a:p>
                      <a:pPr>
                        <a:lnSpc>
                          <a:spcPct val="150000"/>
                        </a:lnSpc>
                      </a:pPr>
                      <a:r>
                        <a:rPr lang="tr-TR" dirty="0" smtClean="0"/>
                        <a:t>«İşletmelerde beceri eğitimi» adı altında öğrenci haftada üç gün</a:t>
                      </a:r>
                      <a:r>
                        <a:rPr lang="tr-TR" baseline="0" dirty="0" smtClean="0"/>
                        <a:t> staja gider. Aktif olarak hastanede veya diğer sağlıkla ilgili kurumlarda çalışır. </a:t>
                      </a:r>
                      <a:endParaRPr lang="tr-TR" dirty="0"/>
                    </a:p>
                  </a:txBody>
                  <a:tcPr>
                    <a:solidFill>
                      <a:schemeClr val="bg2">
                        <a:lumMod val="90000"/>
                      </a:schemeClr>
                    </a:solidFill>
                  </a:tcPr>
                </a:tc>
                <a:extLst>
                  <a:ext uri="{0D108BD9-81ED-4DB2-BD59-A6C34878D82A}">
                    <a16:rowId xmlns="" xmlns:a16="http://schemas.microsoft.com/office/drawing/2014/main" val="1957070013"/>
                  </a:ext>
                </a:extLst>
              </a:tr>
            </a:tbl>
          </a:graphicData>
        </a:graphic>
      </p:graphicFrame>
    </p:spTree>
    <p:extLst>
      <p:ext uri="{BB962C8B-B14F-4D97-AF65-F5344CB8AC3E}">
        <p14:creationId xmlns:p14="http://schemas.microsoft.com/office/powerpoint/2010/main" val="2122948051"/>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Mat-2 Geo-2 </a:t>
            </a:r>
            <a:br>
              <a:rPr lang="tr-TR" dirty="0"/>
            </a:br>
            <a:r>
              <a:rPr lang="tr-TR" dirty="0"/>
              <a:t>Fizik-Kimya-Biyoloji-2 </a:t>
            </a:r>
            <a:r>
              <a:rPr lang="tr-TR" dirty="0" smtClean="0"/>
              <a:t/>
            </a:r>
            <a:br>
              <a:rPr lang="tr-TR" dirty="0" smtClean="0"/>
            </a:br>
            <a:r>
              <a:rPr lang="tr-TR" dirty="0" smtClean="0"/>
              <a:t>dersleri </a:t>
            </a:r>
            <a:r>
              <a:rPr lang="tr-TR" dirty="0"/>
              <a:t>müfredatta yer alacak mı? </a:t>
            </a:r>
          </a:p>
        </p:txBody>
      </p:sp>
      <p:sp>
        <p:nvSpPr>
          <p:cNvPr id="3" name="İçerik Yer Tutucusu 2"/>
          <p:cNvSpPr>
            <a:spLocks noGrp="1"/>
          </p:cNvSpPr>
          <p:nvPr>
            <p:ph idx="1"/>
          </p:nvPr>
        </p:nvSpPr>
        <p:spPr/>
        <p:txBody>
          <a:bodyPr/>
          <a:lstStyle/>
          <a:p>
            <a:r>
              <a:rPr lang="tr-TR" dirty="0" smtClean="0"/>
              <a:t>Kültür dersleri yer almayacak…</a:t>
            </a:r>
          </a:p>
          <a:p>
            <a:r>
              <a:rPr lang="tr-TR" dirty="0" smtClean="0"/>
              <a:t>Öğrenci meslek derslerinden eğitim alacak. </a:t>
            </a:r>
          </a:p>
          <a:p>
            <a:r>
              <a:rPr lang="tr-TR" dirty="0" smtClean="0"/>
              <a:t>Staj dersleri işlenecek. </a:t>
            </a:r>
            <a:endParaRPr lang="tr-TR" dirty="0"/>
          </a:p>
        </p:txBody>
      </p:sp>
    </p:spTree>
    <p:extLst>
      <p:ext uri="{BB962C8B-B14F-4D97-AF65-F5344CB8AC3E}">
        <p14:creationId xmlns:p14="http://schemas.microsoft.com/office/powerpoint/2010/main" val="3237829940"/>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chemeClr val="accent3">
                    <a:lumMod val="75000"/>
                  </a:schemeClr>
                </a:solidFill>
              </a:rPr>
              <a:t>Hemşire yardımcılığı, Ebe yardımcılığı ve Sağlık Bakım Teknisyenliğinin istihdam avantajı ;</a:t>
            </a:r>
            <a:endParaRPr lang="tr-TR" dirty="0">
              <a:solidFill>
                <a:schemeClr val="accent3">
                  <a:lumMod val="75000"/>
                </a:schemeClr>
              </a:solidFill>
            </a:endParaRPr>
          </a:p>
        </p:txBody>
      </p:sp>
      <p:sp>
        <p:nvSpPr>
          <p:cNvPr id="3" name="İçerik Yer Tutucusu 2"/>
          <p:cNvSpPr>
            <a:spLocks noGrp="1"/>
          </p:cNvSpPr>
          <p:nvPr>
            <p:ph idx="1"/>
          </p:nvPr>
        </p:nvSpPr>
        <p:spPr/>
        <p:txBody>
          <a:bodyPr>
            <a:normAutofit fontScale="85000" lnSpcReduction="10000"/>
          </a:bodyPr>
          <a:lstStyle/>
          <a:p>
            <a:pPr>
              <a:lnSpc>
                <a:spcPct val="150000"/>
              </a:lnSpc>
            </a:pPr>
            <a:endParaRPr lang="tr-TR" b="1" dirty="0" smtClean="0">
              <a:solidFill>
                <a:srgbClr val="0070C0"/>
              </a:solidFill>
            </a:endParaRPr>
          </a:p>
          <a:p>
            <a:pPr>
              <a:lnSpc>
                <a:spcPct val="150000"/>
              </a:lnSpc>
            </a:pPr>
            <a:r>
              <a:rPr lang="tr-TR" b="1" dirty="0" smtClean="0">
                <a:solidFill>
                  <a:srgbClr val="0070C0"/>
                </a:solidFill>
              </a:rPr>
              <a:t>Sağlık </a:t>
            </a:r>
            <a:r>
              <a:rPr lang="tr-TR" b="1" dirty="0">
                <a:solidFill>
                  <a:srgbClr val="0070C0"/>
                </a:solidFill>
              </a:rPr>
              <a:t>Bakanlığı yeni açılacak dallarla ilgili kadro tanımı yaptı</a:t>
            </a:r>
            <a:r>
              <a:rPr lang="tr-TR" b="1" dirty="0" smtClean="0">
                <a:solidFill>
                  <a:srgbClr val="0070C0"/>
                </a:solidFill>
              </a:rPr>
              <a:t>. Mevcut durumda </a:t>
            </a:r>
            <a:r>
              <a:rPr lang="tr-TR" b="1" dirty="0">
                <a:solidFill>
                  <a:srgbClr val="0070C0"/>
                </a:solidFill>
              </a:rPr>
              <a:t>bu avantajın devam edeceği söylenebilir</a:t>
            </a:r>
            <a:r>
              <a:rPr lang="tr-TR" b="1" dirty="0" smtClean="0">
                <a:solidFill>
                  <a:srgbClr val="0070C0"/>
                </a:solidFill>
              </a:rPr>
              <a:t>.</a:t>
            </a:r>
          </a:p>
          <a:p>
            <a:pPr>
              <a:lnSpc>
                <a:spcPct val="150000"/>
              </a:lnSpc>
            </a:pPr>
            <a:endParaRPr lang="tr-TR" b="1" dirty="0" smtClean="0">
              <a:solidFill>
                <a:srgbClr val="0070C0"/>
              </a:solidFill>
            </a:endParaRPr>
          </a:p>
          <a:p>
            <a:pPr>
              <a:lnSpc>
                <a:spcPct val="150000"/>
              </a:lnSpc>
            </a:pPr>
            <a:r>
              <a:rPr lang="tr-TR" b="1" dirty="0" smtClean="0">
                <a:solidFill>
                  <a:srgbClr val="0070C0"/>
                </a:solidFill>
              </a:rPr>
              <a:t>KPSS ile atanmak mümkün. </a:t>
            </a:r>
            <a:endParaRPr lang="tr-TR" b="1" dirty="0">
              <a:solidFill>
                <a:srgbClr val="0070C0"/>
              </a:solidFill>
            </a:endParaRPr>
          </a:p>
          <a:p>
            <a:pPr lvl="0">
              <a:lnSpc>
                <a:spcPct val="150000"/>
              </a:lnSpc>
            </a:pPr>
            <a:endParaRPr lang="tr-TR" dirty="0" smtClean="0"/>
          </a:p>
          <a:p>
            <a:pPr lvl="0">
              <a:lnSpc>
                <a:spcPct val="150000"/>
              </a:lnSpc>
            </a:pPr>
            <a:r>
              <a:rPr lang="tr-TR" dirty="0" smtClean="0"/>
              <a:t>Öğrencilerin </a:t>
            </a:r>
            <a:r>
              <a:rPr lang="tr-TR" dirty="0"/>
              <a:t>liseden hemen sonra 18 yaşında meslek hayatına atılması, mesleki sorumlulukları üstlenmesi yerine üniversite eğitimi alarak lise mezunu olarak kalmayıp mesleği icra etmeleri yönünde değişimler yapıldı. Böylece liseden sonra üniversiteleşme artacak.</a:t>
            </a:r>
          </a:p>
          <a:p>
            <a:endParaRPr lang="tr-TR" b="1" dirty="0">
              <a:solidFill>
                <a:srgbClr val="0070C0"/>
              </a:solidFill>
            </a:endParaRPr>
          </a:p>
          <a:p>
            <a:endParaRPr lang="tr-TR" dirty="0"/>
          </a:p>
        </p:txBody>
      </p:sp>
    </p:spTree>
    <p:extLst>
      <p:ext uri="{BB962C8B-B14F-4D97-AF65-F5344CB8AC3E}">
        <p14:creationId xmlns:p14="http://schemas.microsoft.com/office/powerpoint/2010/main" val="2854207808"/>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Neden ve nasıl değişti?</a:t>
            </a:r>
            <a:br>
              <a:rPr lang="tr-TR" dirty="0"/>
            </a:br>
            <a:endParaRPr lang="tr-TR" dirty="0"/>
          </a:p>
        </p:txBody>
      </p:sp>
      <p:sp>
        <p:nvSpPr>
          <p:cNvPr id="3" name="İçerik Yer Tutucusu 2"/>
          <p:cNvSpPr>
            <a:spLocks noGrp="1"/>
          </p:cNvSpPr>
          <p:nvPr>
            <p:ph idx="1"/>
          </p:nvPr>
        </p:nvSpPr>
        <p:spPr/>
        <p:txBody>
          <a:bodyPr/>
          <a:lstStyle/>
          <a:p>
            <a:r>
              <a:rPr lang="tr-TR" dirty="0"/>
              <a:t>YÖK: 2015 yılında hazırlanan «Mesleki Yeterlilik Raporunda» meslek yüksekokullarında eğitim kalitesini arttırmak için «sınavsız geçişe son verilmesi ve </a:t>
            </a:r>
            <a:r>
              <a:rPr lang="tr-TR" dirty="0" smtClean="0"/>
              <a:t>0.03 lük </a:t>
            </a:r>
            <a:r>
              <a:rPr lang="tr-TR" dirty="0"/>
              <a:t>ek </a:t>
            </a:r>
            <a:r>
              <a:rPr lang="tr-TR" dirty="0" smtClean="0"/>
              <a:t>puanla 15-30 puan avantaj   </a:t>
            </a:r>
            <a:r>
              <a:rPr lang="tr-TR" dirty="0"/>
              <a:t>oluşturulması yönünde MEB’e teklif </a:t>
            </a:r>
            <a:r>
              <a:rPr lang="tr-TR" dirty="0" smtClean="0"/>
              <a:t>sundu ve kabul edilerek 2016-17 eğitim öğretim yılında uygulanmaya başlandı.</a:t>
            </a:r>
            <a:endParaRPr lang="tr-TR" dirty="0"/>
          </a:p>
          <a:p>
            <a:r>
              <a:rPr lang="tr-TR" b="1" dirty="0" smtClean="0"/>
              <a:t>SINAVSIZ GEÇİŞ KALDIRILDI.</a:t>
            </a:r>
          </a:p>
        </p:txBody>
      </p:sp>
    </p:spTree>
    <p:extLst>
      <p:ext uri="{BB962C8B-B14F-4D97-AF65-F5344CB8AC3E}">
        <p14:creationId xmlns:p14="http://schemas.microsoft.com/office/powerpoint/2010/main" val="937462949"/>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205648"/>
          </a:xfrm>
        </p:spPr>
        <p:txBody>
          <a:bodyPr>
            <a:normAutofit fontScale="90000"/>
          </a:bodyPr>
          <a:lstStyle/>
          <a:p>
            <a:endParaRPr lang="tr-TR" dirty="0"/>
          </a:p>
        </p:txBody>
      </p:sp>
      <p:sp>
        <p:nvSpPr>
          <p:cNvPr id="3" name="İçerik Yer Tutucusu 2"/>
          <p:cNvSpPr>
            <a:spLocks noGrp="1"/>
          </p:cNvSpPr>
          <p:nvPr>
            <p:ph idx="1"/>
          </p:nvPr>
        </p:nvSpPr>
        <p:spPr>
          <a:xfrm>
            <a:off x="677334" y="947855"/>
            <a:ext cx="8596668" cy="5093508"/>
          </a:xfrm>
        </p:spPr>
        <p:txBody>
          <a:bodyPr>
            <a:normAutofit/>
          </a:bodyPr>
          <a:lstStyle/>
          <a:p>
            <a:pPr algn="ctr"/>
            <a:endParaRPr lang="tr-TR" dirty="0"/>
          </a:p>
          <a:p>
            <a:pPr algn="ctr"/>
            <a:endParaRPr lang="tr-TR" dirty="0" smtClean="0"/>
          </a:p>
          <a:p>
            <a:pPr marL="0" indent="0" algn="ctr">
              <a:buNone/>
            </a:pPr>
            <a:r>
              <a:rPr lang="tr-TR" dirty="0" smtClean="0">
                <a:solidFill>
                  <a:srgbClr val="00B0F0"/>
                </a:solidFill>
              </a:rPr>
              <a:t>BİREYSEL PSİKOLOJİNİN KURUCUSU ALFRED ADLER’E GÖRE : </a:t>
            </a:r>
          </a:p>
          <a:p>
            <a:pPr marL="0" indent="0" algn="ctr">
              <a:buNone/>
            </a:pPr>
            <a:endParaRPr lang="tr-TR" dirty="0">
              <a:solidFill>
                <a:srgbClr val="00B0F0"/>
              </a:solidFill>
            </a:endParaRPr>
          </a:p>
          <a:p>
            <a:pPr marL="0" indent="0" algn="ctr">
              <a:buNone/>
            </a:pPr>
            <a:r>
              <a:rPr lang="tr-TR" dirty="0" smtClean="0">
                <a:solidFill>
                  <a:srgbClr val="00B0F0"/>
                </a:solidFill>
              </a:rPr>
              <a:t>«İNSANIN HAYATINDA ÜÇ DÖNÜM NOKTASI VARDIR. İŞ, EŞ, ARKADAŞ…»</a:t>
            </a:r>
          </a:p>
          <a:p>
            <a:pPr marL="0" indent="0" algn="ctr">
              <a:buNone/>
            </a:pPr>
            <a:endParaRPr lang="tr-TR" dirty="0">
              <a:solidFill>
                <a:srgbClr val="00B0F0"/>
              </a:solidFill>
            </a:endParaRPr>
          </a:p>
          <a:p>
            <a:pPr marL="0" indent="0" algn="ctr">
              <a:buNone/>
            </a:pPr>
            <a:r>
              <a:rPr lang="tr-TR" dirty="0" smtClean="0">
                <a:solidFill>
                  <a:srgbClr val="00B0F0"/>
                </a:solidFill>
              </a:rPr>
              <a:t>SEVGİLERİMLE… </a:t>
            </a:r>
          </a:p>
          <a:p>
            <a:pPr marL="0" indent="0" algn="ctr">
              <a:buNone/>
            </a:pPr>
            <a:r>
              <a:rPr lang="tr-TR" dirty="0" smtClean="0">
                <a:solidFill>
                  <a:srgbClr val="00B0F0"/>
                </a:solidFill>
              </a:rPr>
              <a:t>Murat ARSLAN </a:t>
            </a:r>
          </a:p>
          <a:p>
            <a:pPr marL="0" indent="0" algn="ctr">
              <a:buNone/>
            </a:pPr>
            <a:r>
              <a:rPr lang="tr-TR" dirty="0" smtClean="0">
                <a:solidFill>
                  <a:srgbClr val="00B0F0"/>
                </a:solidFill>
              </a:rPr>
              <a:t>Psikolojik Danışman</a:t>
            </a:r>
          </a:p>
          <a:p>
            <a:pPr marL="0" indent="0" algn="ctr">
              <a:buNone/>
            </a:pPr>
            <a:r>
              <a:rPr lang="tr-TR" dirty="0" smtClean="0">
                <a:solidFill>
                  <a:srgbClr val="00B0F0"/>
                </a:solidFill>
              </a:rPr>
              <a:t>Turgut Işık Mesleki </a:t>
            </a:r>
            <a:r>
              <a:rPr lang="tr-TR" dirty="0">
                <a:solidFill>
                  <a:srgbClr val="00B0F0"/>
                </a:solidFill>
              </a:rPr>
              <a:t>ve Teknik Anadolu Lisesi </a:t>
            </a:r>
          </a:p>
          <a:p>
            <a:pPr marL="0" indent="0" algn="ctr">
              <a:buNone/>
            </a:pPr>
            <a:endParaRPr lang="tr-TR" dirty="0" smtClean="0">
              <a:solidFill>
                <a:srgbClr val="00B0F0"/>
              </a:solidFill>
            </a:endParaRPr>
          </a:p>
        </p:txBody>
      </p:sp>
    </p:spTree>
    <p:extLst>
      <p:ext uri="{BB962C8B-B14F-4D97-AF65-F5344CB8AC3E}">
        <p14:creationId xmlns:p14="http://schemas.microsoft.com/office/powerpoint/2010/main" val="2718835070"/>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LİSE TÜRLERİNİ BİRAZ HATIRLAYALIM </a:t>
            </a:r>
            <a:endParaRPr lang="tr-TR" dirty="0"/>
          </a:p>
        </p:txBody>
      </p:sp>
      <p:sp>
        <p:nvSpPr>
          <p:cNvPr id="3" name="İçerik Yer Tutucusu 2"/>
          <p:cNvSpPr>
            <a:spLocks noGrp="1"/>
          </p:cNvSpPr>
          <p:nvPr>
            <p:ph idx="1"/>
          </p:nvPr>
        </p:nvSpPr>
        <p:spPr/>
        <p:txBody>
          <a:bodyPr/>
          <a:lstStyle/>
          <a:p>
            <a:r>
              <a:rPr lang="tr-TR" dirty="0" smtClean="0"/>
              <a:t>MESLEK LİSELERİ, MESLEKİ VE TEKNİK ANADOLU LİSELERİ </a:t>
            </a:r>
          </a:p>
          <a:p>
            <a:r>
              <a:rPr lang="tr-TR" dirty="0" smtClean="0"/>
              <a:t>ANADOLU LİSELERİ </a:t>
            </a:r>
          </a:p>
          <a:p>
            <a:r>
              <a:rPr lang="tr-TR" dirty="0" smtClean="0"/>
              <a:t>ANAOLU ÖĞRETMEN LİSELERİ</a:t>
            </a:r>
          </a:p>
          <a:p>
            <a:r>
              <a:rPr lang="tr-TR" dirty="0" smtClean="0"/>
              <a:t>FEN LİSELERİ</a:t>
            </a:r>
          </a:p>
          <a:p>
            <a:r>
              <a:rPr lang="tr-TR" dirty="0" smtClean="0"/>
              <a:t>SOSYAL BİLİMLER LİSELERİ… </a:t>
            </a:r>
          </a:p>
          <a:p>
            <a:endParaRPr lang="tr-TR" dirty="0" smtClean="0"/>
          </a:p>
          <a:p>
            <a:endParaRPr lang="tr-TR" dirty="0" smtClean="0"/>
          </a:p>
        </p:txBody>
      </p:sp>
    </p:spTree>
    <p:extLst>
      <p:ext uri="{BB962C8B-B14F-4D97-AF65-F5344CB8AC3E}">
        <p14:creationId xmlns:p14="http://schemas.microsoft.com/office/powerpoint/2010/main" val="2901373559"/>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SAĞLIK MESLEK LİSESİNDE MEYDANA GELEN DEĞİŞİMLER </a:t>
            </a:r>
            <a:endParaRPr lang="tr-TR" dirty="0"/>
          </a:p>
        </p:txBody>
      </p:sp>
      <p:sp>
        <p:nvSpPr>
          <p:cNvPr id="3" name="İçerik Yer Tutucusu 2"/>
          <p:cNvSpPr>
            <a:spLocks noGrp="1"/>
          </p:cNvSpPr>
          <p:nvPr>
            <p:ph idx="1"/>
          </p:nvPr>
        </p:nvSpPr>
        <p:spPr/>
        <p:txBody>
          <a:bodyPr/>
          <a:lstStyle/>
          <a:p>
            <a:endParaRPr lang="tr-TR" dirty="0" smtClean="0"/>
          </a:p>
        </p:txBody>
      </p:sp>
      <p:graphicFrame>
        <p:nvGraphicFramePr>
          <p:cNvPr id="4" name="Diyagram 3"/>
          <p:cNvGraphicFramePr/>
          <p:nvPr>
            <p:extLst>
              <p:ext uri="{D42A27DB-BD31-4B8C-83A1-F6EECF244321}">
                <p14:modId xmlns:p14="http://schemas.microsoft.com/office/powerpoint/2010/main" val="648796248"/>
              </p:ext>
            </p:extLst>
          </p:nvPr>
        </p:nvGraphicFramePr>
        <p:xfrm>
          <a:off x="512956" y="1713727"/>
          <a:ext cx="9355873" cy="47744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3716729"/>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Unvanlar değişti… </a:t>
            </a:r>
            <a:br>
              <a:rPr lang="tr-TR" dirty="0"/>
            </a:br>
            <a:r>
              <a:rPr lang="tr-TR" dirty="0" smtClean="0"/>
              <a:t>peki mesleki görev ve yetkiler neler olacak? </a:t>
            </a:r>
            <a:endParaRPr lang="tr-TR" dirty="0"/>
          </a:p>
        </p:txBody>
      </p:sp>
      <p:sp>
        <p:nvSpPr>
          <p:cNvPr id="3" name="İçerik Yer Tutucusu 2"/>
          <p:cNvSpPr>
            <a:spLocks noGrp="1"/>
          </p:cNvSpPr>
          <p:nvPr>
            <p:ph idx="1"/>
          </p:nvPr>
        </p:nvSpPr>
        <p:spPr>
          <a:xfrm>
            <a:off x="677334" y="2160589"/>
            <a:ext cx="8596668" cy="4485538"/>
          </a:xfrm>
        </p:spPr>
        <p:txBody>
          <a:bodyPr>
            <a:normAutofit fontScale="92500" lnSpcReduction="10000"/>
          </a:bodyPr>
          <a:lstStyle/>
          <a:p>
            <a:r>
              <a:rPr lang="tr-TR" dirty="0" smtClean="0"/>
              <a:t>Hemşire yardımcısı </a:t>
            </a:r>
          </a:p>
          <a:p>
            <a:r>
              <a:rPr lang="tr-TR" dirty="0" smtClean="0"/>
              <a:t>Ebe yardımcısı </a:t>
            </a:r>
          </a:p>
          <a:p>
            <a:r>
              <a:rPr lang="tr-TR" dirty="0" smtClean="0"/>
              <a:t>Sağlık bakım teknisyenliği </a:t>
            </a:r>
          </a:p>
          <a:p>
            <a:endParaRPr lang="tr-TR" dirty="0" smtClean="0"/>
          </a:p>
          <a:p>
            <a:r>
              <a:rPr lang="tr-TR" dirty="0" smtClean="0"/>
              <a:t>Anadolu </a:t>
            </a:r>
            <a:r>
              <a:rPr lang="tr-TR" dirty="0"/>
              <a:t>sağlık meslek liselerinin eski alanlarının tamamı kapatıldı. Bunların yerine </a:t>
            </a:r>
            <a:r>
              <a:rPr lang="tr-TR" sz="2400" b="1" dirty="0">
                <a:solidFill>
                  <a:srgbClr val="FF0000"/>
                </a:solidFill>
              </a:rPr>
              <a:t>SAĞLIK HİZMETLERİ ALANI </a:t>
            </a:r>
            <a:r>
              <a:rPr lang="tr-TR" dirty="0"/>
              <a:t>açıldı</a:t>
            </a:r>
            <a:r>
              <a:rPr lang="tr-TR" dirty="0" smtClean="0"/>
              <a:t>.</a:t>
            </a:r>
          </a:p>
          <a:p>
            <a:endParaRPr lang="tr-TR" dirty="0" smtClean="0"/>
          </a:p>
          <a:p>
            <a:r>
              <a:rPr lang="tr-TR" dirty="0" smtClean="0"/>
              <a:t>Mesleki </a:t>
            </a:r>
            <a:r>
              <a:rPr lang="tr-TR" dirty="0"/>
              <a:t>ve teknik ortaöğretim kurumlarında;</a:t>
            </a:r>
          </a:p>
          <a:p>
            <a:pPr>
              <a:buNone/>
            </a:pPr>
            <a:endParaRPr lang="tr-TR" dirty="0"/>
          </a:p>
          <a:p>
            <a:r>
              <a:rPr lang="tr-TR" dirty="0"/>
              <a:t>Alan seçimi </a:t>
            </a:r>
            <a:r>
              <a:rPr lang="tr-TR" dirty="0">
                <a:solidFill>
                  <a:srgbClr val="C00000"/>
                </a:solidFill>
              </a:rPr>
              <a:t>9. sınıfın sonunda </a:t>
            </a:r>
            <a:r>
              <a:rPr lang="tr-TR" dirty="0"/>
              <a:t>,</a:t>
            </a:r>
          </a:p>
          <a:p>
            <a:pPr>
              <a:buNone/>
            </a:pPr>
            <a:endParaRPr lang="tr-TR" dirty="0"/>
          </a:p>
          <a:p>
            <a:r>
              <a:rPr lang="tr-TR" dirty="0"/>
              <a:t>Dal seçimi ise </a:t>
            </a:r>
            <a:r>
              <a:rPr lang="tr-TR" dirty="0">
                <a:solidFill>
                  <a:srgbClr val="C00000"/>
                </a:solidFill>
              </a:rPr>
              <a:t>10. sınıfın sonunda </a:t>
            </a:r>
            <a:r>
              <a:rPr lang="tr-TR" dirty="0"/>
              <a:t>yapılır</a:t>
            </a:r>
            <a:r>
              <a:rPr lang="tr-TR" dirty="0" smtClean="0"/>
              <a:t>. Siz zaten sağlık hizmetleri alanındasınız. </a:t>
            </a:r>
            <a:endParaRPr lang="tr-TR" dirty="0"/>
          </a:p>
          <a:p>
            <a:endParaRPr lang="tr-TR" dirty="0"/>
          </a:p>
          <a:p>
            <a:endParaRPr lang="tr-TR" dirty="0"/>
          </a:p>
        </p:txBody>
      </p:sp>
    </p:spTree>
    <p:extLst>
      <p:ext uri="{BB962C8B-B14F-4D97-AF65-F5344CB8AC3E}">
        <p14:creationId xmlns:p14="http://schemas.microsoft.com/office/powerpoint/2010/main" val="2286827864"/>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0000"/>
                </a:solidFill>
              </a:rPr>
              <a:t>ALAN SEÇİMİ YAPILIRKEN; </a:t>
            </a:r>
            <a:endParaRPr lang="tr-TR" dirty="0"/>
          </a:p>
        </p:txBody>
      </p:sp>
      <p:sp>
        <p:nvSpPr>
          <p:cNvPr id="4" name="2 İçerik Yer Tutucusu"/>
          <p:cNvSpPr>
            <a:spLocks noGrp="1"/>
          </p:cNvSpPr>
          <p:nvPr>
            <p:ph idx="1"/>
          </p:nvPr>
        </p:nvSpPr>
        <p:spPr/>
        <p:txBody>
          <a:bodyPr/>
          <a:lstStyle/>
          <a:p>
            <a:pPr>
              <a:buNone/>
            </a:pPr>
            <a:r>
              <a:rPr lang="tr-TR" sz="3200" dirty="0" smtClean="0"/>
              <a:t>Ortaokul Sınıflarının YBP--- %40</a:t>
            </a:r>
          </a:p>
          <a:p>
            <a:pPr>
              <a:buNone/>
            </a:pPr>
            <a:r>
              <a:rPr lang="tr-TR" sz="3200" dirty="0" smtClean="0"/>
              <a:t>9. Sınıf YBP---%60 </a:t>
            </a:r>
          </a:p>
          <a:p>
            <a:pPr>
              <a:buNone/>
            </a:pPr>
            <a:endParaRPr lang="tr-TR" sz="3200" dirty="0" smtClean="0"/>
          </a:p>
          <a:p>
            <a:pPr>
              <a:buNone/>
            </a:pPr>
            <a:endParaRPr lang="tr-TR" sz="3200" dirty="0"/>
          </a:p>
          <a:p>
            <a:pPr>
              <a:buNone/>
            </a:pPr>
            <a:endParaRPr lang="tr-TR" sz="3200" dirty="0" smtClean="0"/>
          </a:p>
          <a:p>
            <a:pPr>
              <a:buNone/>
            </a:pPr>
            <a:endParaRPr lang="tr-TR" sz="3200" dirty="0"/>
          </a:p>
        </p:txBody>
      </p:sp>
      <p:sp>
        <p:nvSpPr>
          <p:cNvPr id="5" name="7 Metin kutusu"/>
          <p:cNvSpPr txBox="1"/>
          <p:nvPr/>
        </p:nvSpPr>
        <p:spPr>
          <a:xfrm rot="21149409">
            <a:off x="1181151" y="4203010"/>
            <a:ext cx="8143932" cy="1077218"/>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tr-TR" sz="3200" dirty="0" smtClean="0">
                <a:solidFill>
                  <a:prstClr val="white"/>
                </a:solidFill>
                <a:latin typeface="Arial Black" pitchFamily="34" charset="0"/>
              </a:rPr>
              <a:t>Yerleştirme işlemi tercih ve puan üstünlüğü dikkate alınarak yapılır.</a:t>
            </a:r>
            <a:endParaRPr lang="tr-TR" sz="3200" dirty="0">
              <a:solidFill>
                <a:prstClr val="white"/>
              </a:solidFill>
              <a:latin typeface="Arial Black" pitchFamily="34" charset="0"/>
            </a:endParaRPr>
          </a:p>
        </p:txBody>
      </p:sp>
    </p:spTree>
    <p:extLst>
      <p:ext uri="{BB962C8B-B14F-4D97-AF65-F5344CB8AC3E}">
        <p14:creationId xmlns:p14="http://schemas.microsoft.com/office/powerpoint/2010/main" val="3704090600"/>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Dal seçimi yapılırken  … </a:t>
            </a:r>
            <a:endParaRPr lang="tr-TR" dirty="0"/>
          </a:p>
        </p:txBody>
      </p:sp>
      <p:sp>
        <p:nvSpPr>
          <p:cNvPr id="3" name="İçerik Yer Tutucusu 2"/>
          <p:cNvSpPr>
            <a:spLocks noGrp="1"/>
          </p:cNvSpPr>
          <p:nvPr>
            <p:ph idx="1"/>
          </p:nvPr>
        </p:nvSpPr>
        <p:spPr>
          <a:solidFill>
            <a:schemeClr val="accent3">
              <a:lumMod val="20000"/>
              <a:lumOff val="80000"/>
            </a:schemeClr>
          </a:solidFill>
          <a:ln>
            <a:solidFill>
              <a:schemeClr val="accent1">
                <a:lumMod val="50000"/>
              </a:schemeClr>
            </a:solidFill>
          </a:ln>
        </p:spPr>
        <p:txBody>
          <a:bodyPr>
            <a:normAutofit lnSpcReduction="10000"/>
          </a:bodyPr>
          <a:lstStyle/>
          <a:p>
            <a:endParaRPr lang="tr-TR" dirty="0" smtClean="0"/>
          </a:p>
          <a:p>
            <a:r>
              <a:rPr lang="tr-TR" dirty="0" smtClean="0"/>
              <a:t>Zaten siz sağlık hizmetleri alanında olacağınız için 9. sınıf sonunda bir daha alan seçimi yapmanıza gerek kalmıyor. </a:t>
            </a:r>
          </a:p>
          <a:p>
            <a:endParaRPr lang="tr-TR" dirty="0"/>
          </a:p>
          <a:p>
            <a:r>
              <a:rPr lang="tr-TR" sz="2000" dirty="0">
                <a:solidFill>
                  <a:schemeClr val="tx1">
                    <a:lumMod val="95000"/>
                    <a:lumOff val="5000"/>
                  </a:schemeClr>
                </a:solidFill>
              </a:rPr>
              <a:t>Dala yerleştirme işlemleri 10. sınıfın sonunda öğrencinin alan ortak eğitimindeki yetenek ve başarıları, sektörün ihtiyacı, öğrenci ve velilerin talepleri ve grup oluşturma sayıları dikkate alınarak ilgili okul müdürlüğünce yapılır. </a:t>
            </a:r>
            <a:endParaRPr lang="tr-TR" sz="2000" dirty="0" smtClean="0">
              <a:solidFill>
                <a:schemeClr val="tx1">
                  <a:lumMod val="95000"/>
                  <a:lumOff val="5000"/>
                </a:schemeClr>
              </a:solidFill>
            </a:endParaRPr>
          </a:p>
          <a:p>
            <a:pPr marL="0" indent="0">
              <a:buNone/>
            </a:pPr>
            <a:endParaRPr lang="tr-TR" sz="2000" dirty="0">
              <a:solidFill>
                <a:schemeClr val="tx1">
                  <a:lumMod val="95000"/>
                  <a:lumOff val="5000"/>
                </a:schemeClr>
              </a:solidFill>
            </a:endParaRPr>
          </a:p>
          <a:p>
            <a:r>
              <a:rPr lang="tr-TR" b="1" dirty="0" smtClean="0">
                <a:solidFill>
                  <a:srgbClr val="FF0000"/>
                </a:solidFill>
              </a:rPr>
              <a:t>TERCİHLERİN BELLİ DALLARDA YOĞUNLAŞMASI HALİNDE 10. SINIF YILSONU BAŞARI PUANI YÜKSEK OLANLARA ÖNCELİK VERİLİR (1.07.2015; ortaöğretim MEB yönetmeliği; madde 31). </a:t>
            </a:r>
          </a:p>
          <a:p>
            <a:endParaRPr lang="tr-TR" b="1" dirty="0">
              <a:solidFill>
                <a:srgbClr val="FF0000"/>
              </a:solidFill>
            </a:endParaRPr>
          </a:p>
        </p:txBody>
      </p:sp>
      <p:sp>
        <p:nvSpPr>
          <p:cNvPr id="4" name="5 Metin kutusu"/>
          <p:cNvSpPr txBox="1"/>
          <p:nvPr/>
        </p:nvSpPr>
        <p:spPr>
          <a:xfrm>
            <a:off x="340790" y="1270000"/>
            <a:ext cx="8933212" cy="1077218"/>
          </a:xfrm>
          <a:prstGeom prst="rect">
            <a:avLst/>
          </a:prstGeom>
          <a:solidFill>
            <a:srgbClr val="FFC000"/>
          </a:solidFill>
        </p:spPr>
        <p:txBody>
          <a:bodyPr wrap="square" rtlCol="0">
            <a:spAutoFit/>
          </a:bodyPr>
          <a:lstStyle/>
          <a:p>
            <a:r>
              <a:rPr lang="tr-TR" sz="3200" b="1" dirty="0" smtClean="0">
                <a:solidFill>
                  <a:srgbClr val="002060"/>
                </a:solidFill>
              </a:rPr>
              <a:t>Dal tercihleri 10.sınıf sonunda yapılacak, 11 ve 12.sınıflarda dal dersleri görülecektir.</a:t>
            </a:r>
            <a:endParaRPr lang="tr-TR" sz="3200" b="1" dirty="0">
              <a:solidFill>
                <a:srgbClr val="002060"/>
              </a:solidFill>
            </a:endParaRPr>
          </a:p>
        </p:txBody>
      </p:sp>
    </p:spTree>
    <p:extLst>
      <p:ext uri="{BB962C8B-B14F-4D97-AF65-F5344CB8AC3E}">
        <p14:creationId xmlns:p14="http://schemas.microsoft.com/office/powerpoint/2010/main" val="290546988"/>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800" b="1" dirty="0">
                <a:solidFill>
                  <a:srgbClr val="FFC000"/>
                </a:solidFill>
                <a:latin typeface="High Tower Text" panose="02040502050506030303" pitchFamily="18" charset="0"/>
              </a:rPr>
              <a:t>HEMŞİRE YARDIMCISI</a:t>
            </a:r>
            <a:r>
              <a:rPr lang="tr-TR" sz="4800" b="1" dirty="0" smtClean="0">
                <a:solidFill>
                  <a:srgbClr val="FFC000"/>
                </a:solidFill>
                <a:latin typeface="High Tower Text" panose="02040502050506030303" pitchFamily="18" charset="0"/>
              </a:rPr>
              <a:t>; </a:t>
            </a:r>
            <a:endParaRPr lang="tr-TR" sz="4800" dirty="0">
              <a:latin typeface="High Tower Text" panose="02040502050506030303" pitchFamily="18" charset="0"/>
            </a:endParaRPr>
          </a:p>
        </p:txBody>
      </p:sp>
      <p:sp>
        <p:nvSpPr>
          <p:cNvPr id="3" name="İçerik Yer Tutucusu 2"/>
          <p:cNvSpPr>
            <a:spLocks noGrp="1"/>
          </p:cNvSpPr>
          <p:nvPr>
            <p:ph idx="1"/>
          </p:nvPr>
        </p:nvSpPr>
        <p:spPr>
          <a:xfrm>
            <a:off x="677333" y="1382751"/>
            <a:ext cx="9280705" cy="4658611"/>
          </a:xfrm>
        </p:spPr>
        <p:txBody>
          <a:bodyPr>
            <a:normAutofit fontScale="85000" lnSpcReduction="10000"/>
          </a:bodyPr>
          <a:lstStyle/>
          <a:p>
            <a:endParaRPr lang="tr-TR" b="1" dirty="0" smtClean="0">
              <a:solidFill>
                <a:schemeClr val="accent2">
                  <a:lumMod val="50000"/>
                </a:schemeClr>
              </a:solidFill>
            </a:endParaRPr>
          </a:p>
          <a:p>
            <a:pPr>
              <a:lnSpc>
                <a:spcPct val="150000"/>
              </a:lnSpc>
            </a:pPr>
            <a:r>
              <a:rPr lang="tr-TR" sz="2000" b="1" dirty="0" smtClean="0">
                <a:solidFill>
                  <a:schemeClr val="accent2">
                    <a:lumMod val="50000"/>
                  </a:schemeClr>
                </a:solidFill>
              </a:rPr>
              <a:t>Sağlık </a:t>
            </a:r>
            <a:r>
              <a:rPr lang="tr-TR" sz="2000" b="1" dirty="0">
                <a:solidFill>
                  <a:schemeClr val="accent2">
                    <a:lumMod val="50000"/>
                  </a:schemeClr>
                </a:solidFill>
              </a:rPr>
              <a:t>meslek liselerinin hemşire yardımcılığı programından mezun olup </a:t>
            </a:r>
            <a:r>
              <a:rPr lang="tr-TR" sz="2000" b="1" u="sng" dirty="0">
                <a:solidFill>
                  <a:srgbClr val="FF0000"/>
                </a:solidFill>
              </a:rPr>
              <a:t>hemşire nezaretinde </a:t>
            </a:r>
            <a:r>
              <a:rPr lang="tr-TR" sz="2000" b="1" dirty="0">
                <a:solidFill>
                  <a:schemeClr val="accent2">
                    <a:lumMod val="50000"/>
                  </a:schemeClr>
                </a:solidFill>
              </a:rPr>
              <a:t>yardımcı olarak çalışan, ayrıca hastaların günlük yaşam aktivitelerinin yerine getirilmesi, beslenme programının uygulanması, kişisel bakım ve temizliği ile sağlık hizmetlerine ulaşımında yardımcı olan ve refakat eden sağlık teknisyenidir.</a:t>
            </a:r>
          </a:p>
          <a:p>
            <a:pPr>
              <a:lnSpc>
                <a:spcPct val="150000"/>
              </a:lnSpc>
            </a:pPr>
            <a:endParaRPr lang="tr-TR" sz="2000" dirty="0" smtClean="0">
              <a:solidFill>
                <a:schemeClr val="accent2">
                  <a:lumMod val="50000"/>
                </a:schemeClr>
              </a:solidFill>
            </a:endParaRPr>
          </a:p>
          <a:p>
            <a:pPr>
              <a:lnSpc>
                <a:spcPct val="150000"/>
              </a:lnSpc>
            </a:pPr>
            <a:r>
              <a:rPr lang="tr-TR" sz="2000" b="1" dirty="0">
                <a:solidFill>
                  <a:schemeClr val="accent2">
                    <a:lumMod val="50000"/>
                  </a:schemeClr>
                </a:solidFill>
                <a:latin typeface="Comic Sans MS" pitchFamily="66" charset="0"/>
              </a:rPr>
              <a:t>Aseptik tekniklerine uygun çalışma, enfeksiyon hastalıklarına karşı önlem alma, sistem hastalıklarını tanıma, özel bakım uygulamaları, temel ilaç bilgisi, sağlık psikolojisi, kadın hastalıkları ve aile planlaması hizmetlerinde yardım etme, yeni doğan ve çocuk sağlığını koruma ile ilgili bilgi, beceri ve yetkinliklerin kazandırılması hedeflenmektedir.</a:t>
            </a:r>
          </a:p>
          <a:p>
            <a:endParaRPr lang="tr-TR" dirty="0"/>
          </a:p>
        </p:txBody>
      </p:sp>
      <p:sp>
        <p:nvSpPr>
          <p:cNvPr id="4" name="Oval 3"/>
          <p:cNvSpPr/>
          <p:nvPr/>
        </p:nvSpPr>
        <p:spPr>
          <a:xfrm>
            <a:off x="10571356" y="903249"/>
            <a:ext cx="1494264" cy="3468029"/>
          </a:xfrm>
          <a:prstGeom prst="ellipse">
            <a:avLst/>
          </a:prstGeom>
          <a:solidFill>
            <a:schemeClr val="accent3">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r>
              <a:rPr lang="tr-TR" sz="6000" dirty="0" smtClean="0"/>
              <a:t>% 30</a:t>
            </a:r>
            <a:endParaRPr lang="tr-TR" sz="6000" dirty="0"/>
          </a:p>
        </p:txBody>
      </p:sp>
    </p:spTree>
    <p:extLst>
      <p:ext uri="{BB962C8B-B14F-4D97-AF65-F5344CB8AC3E}">
        <p14:creationId xmlns:p14="http://schemas.microsoft.com/office/powerpoint/2010/main" val="1184104988"/>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5400" dirty="0">
                <a:solidFill>
                  <a:srgbClr val="CC00CC"/>
                </a:solidFill>
                <a:latin typeface="High Tower Text" panose="02040502050506030303" pitchFamily="18" charset="0"/>
              </a:rPr>
              <a:t>EBE YARDIMCISI;</a:t>
            </a:r>
            <a:endParaRPr lang="tr-TR" sz="5400" dirty="0">
              <a:latin typeface="High Tower Text" panose="02040502050506030303" pitchFamily="18" charset="0"/>
            </a:endParaRPr>
          </a:p>
        </p:txBody>
      </p:sp>
      <p:sp>
        <p:nvSpPr>
          <p:cNvPr id="3" name="İçerik Yer Tutucusu 2"/>
          <p:cNvSpPr>
            <a:spLocks noGrp="1"/>
          </p:cNvSpPr>
          <p:nvPr>
            <p:ph idx="1"/>
          </p:nvPr>
        </p:nvSpPr>
        <p:spPr>
          <a:xfrm>
            <a:off x="677334" y="1672683"/>
            <a:ext cx="8596668" cy="4368679"/>
          </a:xfrm>
        </p:spPr>
        <p:txBody>
          <a:bodyPr>
            <a:normAutofit fontScale="70000" lnSpcReduction="20000"/>
          </a:bodyPr>
          <a:lstStyle/>
          <a:p>
            <a:pPr>
              <a:lnSpc>
                <a:spcPct val="160000"/>
              </a:lnSpc>
            </a:pPr>
            <a:r>
              <a:rPr lang="tr-TR" sz="2400" b="1" dirty="0">
                <a:solidFill>
                  <a:schemeClr val="accent2">
                    <a:lumMod val="50000"/>
                  </a:schemeClr>
                </a:solidFill>
              </a:rPr>
              <a:t>Sağlık meslek liselerinin ebe yardımcılığı programından mezun olup </a:t>
            </a:r>
            <a:r>
              <a:rPr lang="tr-TR" sz="2400" b="1" u="sng" dirty="0">
                <a:solidFill>
                  <a:srgbClr val="FF0000"/>
                </a:solidFill>
              </a:rPr>
              <a:t>ebelerin nezaretinde </a:t>
            </a:r>
            <a:r>
              <a:rPr lang="tr-TR" sz="2400" b="1" dirty="0">
                <a:solidFill>
                  <a:schemeClr val="accent2">
                    <a:lumMod val="50000"/>
                  </a:schemeClr>
                </a:solidFill>
              </a:rPr>
              <a:t>yardımcı olarak çalışan, ayrıca hastaların günlük yaşam aktivitelerinin yerine getirilmesi, beslenme programının uygulanması, kişisel bakım ve temizliği ile sağlık hizmetlerine ulaşımında yardımcı olan ve refakat eden sağlık teknisyenidir.</a:t>
            </a:r>
          </a:p>
          <a:p>
            <a:pPr>
              <a:lnSpc>
                <a:spcPct val="160000"/>
              </a:lnSpc>
            </a:pPr>
            <a:endParaRPr lang="tr-TR" sz="2400" dirty="0" smtClean="0">
              <a:solidFill>
                <a:schemeClr val="accent2">
                  <a:lumMod val="50000"/>
                </a:schemeClr>
              </a:solidFill>
            </a:endParaRPr>
          </a:p>
          <a:p>
            <a:pPr>
              <a:lnSpc>
                <a:spcPct val="160000"/>
              </a:lnSpc>
            </a:pPr>
            <a:r>
              <a:rPr lang="tr-TR" sz="2400" b="1" dirty="0">
                <a:solidFill>
                  <a:schemeClr val="accent2">
                    <a:lumMod val="50000"/>
                  </a:schemeClr>
                </a:solidFill>
                <a:latin typeface="Comic Sans MS" pitchFamily="66" charset="0"/>
              </a:rPr>
              <a:t>Aseptik tekniklere uygun çalışma, enfeksiyon hastalıklarına karşı önlem alma, sistem hastalıklarını tanıma, sağlık psikolojisi, doğum öncesi izlem ve doğuma yardımcı olma, kadın hastalıkları ve aile planlaması hizmetlerinde yardımcı olma, yeni doğan ve çocuk sağlığını koruma ile ilgili bilgi, beceri ve yetkinliklerin kazandırılması hedeflenmektedir. </a:t>
            </a:r>
          </a:p>
          <a:p>
            <a:endParaRPr lang="tr-TR" dirty="0" smtClean="0"/>
          </a:p>
          <a:p>
            <a:endParaRPr lang="tr-TR" dirty="0"/>
          </a:p>
        </p:txBody>
      </p:sp>
      <p:sp>
        <p:nvSpPr>
          <p:cNvPr id="4" name="Oval 3"/>
          <p:cNvSpPr/>
          <p:nvPr/>
        </p:nvSpPr>
        <p:spPr>
          <a:xfrm>
            <a:off x="10571356" y="903249"/>
            <a:ext cx="1494264" cy="3468029"/>
          </a:xfrm>
          <a:prstGeom prst="ellipse">
            <a:avLst/>
          </a:prstGeom>
          <a:solidFill>
            <a:schemeClr val="accent3">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r>
              <a:rPr lang="tr-TR" sz="6000" dirty="0" smtClean="0"/>
              <a:t>% 15</a:t>
            </a:r>
            <a:endParaRPr lang="tr-TR" sz="6000" dirty="0"/>
          </a:p>
        </p:txBody>
      </p:sp>
    </p:spTree>
    <p:extLst>
      <p:ext uri="{BB962C8B-B14F-4D97-AF65-F5344CB8AC3E}">
        <p14:creationId xmlns:p14="http://schemas.microsoft.com/office/powerpoint/2010/main" val="1074125464"/>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000" b="1" dirty="0" smtClean="0">
                <a:solidFill>
                  <a:srgbClr val="00B050"/>
                </a:solidFill>
                <a:latin typeface="High Tower Text" panose="02040502050506030303" pitchFamily="18" charset="0"/>
              </a:rPr>
              <a:t>SAĞLIK </a:t>
            </a:r>
            <a:r>
              <a:rPr lang="tr-TR" sz="4000" b="1" dirty="0">
                <a:solidFill>
                  <a:srgbClr val="00B050"/>
                </a:solidFill>
                <a:latin typeface="High Tower Text" panose="02040502050506030303" pitchFamily="18" charset="0"/>
              </a:rPr>
              <a:t>BAKIM </a:t>
            </a:r>
            <a:r>
              <a:rPr lang="tr-TR" sz="4000" b="1" dirty="0" smtClean="0">
                <a:solidFill>
                  <a:srgbClr val="00B050"/>
                </a:solidFill>
                <a:latin typeface="High Tower Text" panose="02040502050506030303" pitchFamily="18" charset="0"/>
              </a:rPr>
              <a:t>TEKNİSYENLİĞİ</a:t>
            </a:r>
            <a:endParaRPr lang="tr-TR" sz="4000" dirty="0">
              <a:latin typeface="High Tower Text" panose="02040502050506030303" pitchFamily="18" charset="0"/>
            </a:endParaRPr>
          </a:p>
        </p:txBody>
      </p:sp>
      <p:sp>
        <p:nvSpPr>
          <p:cNvPr id="3" name="İçerik Yer Tutucusu 2"/>
          <p:cNvSpPr>
            <a:spLocks noGrp="1"/>
          </p:cNvSpPr>
          <p:nvPr>
            <p:ph idx="1"/>
          </p:nvPr>
        </p:nvSpPr>
        <p:spPr/>
        <p:txBody>
          <a:bodyPr>
            <a:normAutofit fontScale="70000" lnSpcReduction="20000"/>
          </a:bodyPr>
          <a:lstStyle/>
          <a:p>
            <a:pPr>
              <a:lnSpc>
                <a:spcPct val="170000"/>
              </a:lnSpc>
            </a:pPr>
            <a:r>
              <a:rPr lang="tr-TR" sz="2200" b="1" dirty="0">
                <a:solidFill>
                  <a:srgbClr val="800080"/>
                </a:solidFill>
              </a:rPr>
              <a:t>Sağlık meslek liselerinin sağlık bakım teknisyenliği programından mezun olup</a:t>
            </a:r>
            <a:r>
              <a:rPr lang="tr-TR" sz="2200" b="1" u="sng" dirty="0">
                <a:solidFill>
                  <a:srgbClr val="FF0000"/>
                </a:solidFill>
              </a:rPr>
              <a:t> en az tekniker düzeyindeki sağlık meslek mensuplarının nezaretinde </a:t>
            </a:r>
            <a:r>
              <a:rPr lang="tr-TR" sz="2200" b="1" dirty="0">
                <a:solidFill>
                  <a:srgbClr val="800080"/>
                </a:solidFill>
              </a:rPr>
              <a:t>yardımcı olarak çalışan, ayrıca hastaların günlük yaşam aktivitelerinin yerine getirilmesi, beslenme programının uygulanması, kişisel bakım ve temizliği ile sağlık hizmetlerine ulaşımında yardımcı olan ve refakat eden sağlık meslek mensubudur.</a:t>
            </a:r>
          </a:p>
          <a:p>
            <a:pPr>
              <a:lnSpc>
                <a:spcPct val="170000"/>
              </a:lnSpc>
            </a:pPr>
            <a:endParaRPr lang="tr-TR" sz="2200" dirty="0" smtClean="0"/>
          </a:p>
          <a:p>
            <a:pPr>
              <a:lnSpc>
                <a:spcPct val="170000"/>
              </a:lnSpc>
            </a:pPr>
            <a:r>
              <a:rPr lang="tr-TR" sz="2200" b="1" dirty="0">
                <a:solidFill>
                  <a:srgbClr val="800080"/>
                </a:solidFill>
              </a:rPr>
              <a:t>Aseptik tekniklerine uygun çalışma, enfeksiyon hastalıklarına karşı önlem alma, sistem hastalıklarını tanıma, sağlık psikolojisi, </a:t>
            </a:r>
            <a:r>
              <a:rPr lang="tr-TR" sz="2200" b="1" dirty="0" err="1">
                <a:solidFill>
                  <a:srgbClr val="800080"/>
                </a:solidFill>
              </a:rPr>
              <a:t>yenidoğan</a:t>
            </a:r>
            <a:r>
              <a:rPr lang="tr-TR" sz="2200" b="1" dirty="0">
                <a:solidFill>
                  <a:srgbClr val="800080"/>
                </a:solidFill>
              </a:rPr>
              <a:t> ve çocuk sağlığını koruma, mesleki temel uygulamalar ile ilgili bilgi, beceri ve yetkinliklerin kazandırılması hedeflenmektedir.</a:t>
            </a:r>
          </a:p>
          <a:p>
            <a:endParaRPr lang="tr-TR" dirty="0"/>
          </a:p>
        </p:txBody>
      </p:sp>
      <p:sp>
        <p:nvSpPr>
          <p:cNvPr id="4" name="Oval 3"/>
          <p:cNvSpPr/>
          <p:nvPr/>
        </p:nvSpPr>
        <p:spPr>
          <a:xfrm>
            <a:off x="10571356" y="903249"/>
            <a:ext cx="1494264" cy="3468029"/>
          </a:xfrm>
          <a:prstGeom prst="ellipse">
            <a:avLst/>
          </a:prstGeom>
          <a:solidFill>
            <a:schemeClr val="accent3">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r>
              <a:rPr lang="tr-TR" sz="6000" dirty="0" smtClean="0"/>
              <a:t>% 55</a:t>
            </a:r>
            <a:endParaRPr lang="tr-TR" sz="6000" dirty="0"/>
          </a:p>
        </p:txBody>
      </p:sp>
    </p:spTree>
    <p:extLst>
      <p:ext uri="{BB962C8B-B14F-4D97-AF65-F5344CB8AC3E}">
        <p14:creationId xmlns:p14="http://schemas.microsoft.com/office/powerpoint/2010/main" val="2428638171"/>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Yüzeyler">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23659B44-6E34-4CE8-8F0D-387DA7996826}"/>
    </a:ext>
  </a:extLst>
</a:theme>
</file>

<file path=ppt/theme/theme2.xml><?xml version="1.0" encoding="utf-8"?>
<a:theme xmlns:a="http://schemas.openxmlformats.org/drawingml/2006/main" name="1_Yüzeyler">
  <a:themeElements>
    <a:clrScheme name="Yüzeyler">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Yüzeyler">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222</TotalTime>
  <Words>870</Words>
  <Application>Microsoft Office PowerPoint</Application>
  <PresentationFormat>Özel</PresentationFormat>
  <Paragraphs>122</Paragraphs>
  <Slides>16</Slides>
  <Notes>0</Notes>
  <HiddenSlides>0</HiddenSlides>
  <MMClips>0</MMClips>
  <ScaleCrop>false</ScaleCrop>
  <HeadingPairs>
    <vt:vector size="4" baseType="variant">
      <vt:variant>
        <vt:lpstr>Tema</vt:lpstr>
      </vt:variant>
      <vt:variant>
        <vt:i4>2</vt:i4>
      </vt:variant>
      <vt:variant>
        <vt:lpstr>Slayt Başlıkları</vt:lpstr>
      </vt:variant>
      <vt:variant>
        <vt:i4>16</vt:i4>
      </vt:variant>
    </vt:vector>
  </HeadingPairs>
  <TitlesOfParts>
    <vt:vector size="18" baseType="lpstr">
      <vt:lpstr>Yüzeyler</vt:lpstr>
      <vt:lpstr>1_Yüzeyler</vt:lpstr>
      <vt:lpstr>TURGUT IŞIK MESLEKİ VE TEKNİK ANADOLU LİSESİ  OKUL PSİKOLOJİK DANIŞMA VE REHBERLİK SERVİSİ </vt:lpstr>
      <vt:lpstr>LİSE TÜRLERİNİ BİRAZ HATIRLAYALIM </vt:lpstr>
      <vt:lpstr>SAĞLIK MESLEK LİSESİNDE MEYDANA GELEN DEĞİŞİMLER </vt:lpstr>
      <vt:lpstr>Unvanlar değişti…  peki mesleki görev ve yetkiler neler olacak? </vt:lpstr>
      <vt:lpstr>ALAN SEÇİMİ YAPILIRKEN; </vt:lpstr>
      <vt:lpstr>Dal seçimi yapılırken  … </vt:lpstr>
      <vt:lpstr>HEMŞİRE YARDIMCISI; </vt:lpstr>
      <vt:lpstr>EBE YARDIMCISI;</vt:lpstr>
      <vt:lpstr>SAĞLIK BAKIM TEKNİSYENLİĞİ</vt:lpstr>
      <vt:lpstr>BAŞARILMASI ZORUNLU DERSLER bu dersler kendi içlerinde dal dersleri olarak da alt başlıklara ayrılır </vt:lpstr>
      <vt:lpstr>DAL DERSLERİ </vt:lpstr>
      <vt:lpstr>Staja dair … </vt:lpstr>
      <vt:lpstr>Mat-2 Geo-2  Fizik-Kimya-Biyoloji-2  dersleri müfredatta yer alacak mı? </vt:lpstr>
      <vt:lpstr>Hemşire yardımcılığı, Ebe yardımcılığı ve Sağlık Bakım Teknisyenliğinin istihdam avantajı ;</vt:lpstr>
      <vt:lpstr>Neden ve nasıl değişti? </vt:lpstr>
      <vt:lpstr>PowerPoint Sunusu</vt:lpstr>
    </vt:vector>
  </TitlesOfParts>
  <Company>Silentall Unattended Installer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İBN-İ SİNA MESLEKİ VE TEKNİK ANADOLU LİSESİ  OKUL PSİKOLOJİK DANIŞMA VE REHBERLİK SERVİSİ</dc:title>
  <dc:creator>ronaldinho424</dc:creator>
  <cp:lastModifiedBy>MSII</cp:lastModifiedBy>
  <cp:revision>34</cp:revision>
  <dcterms:created xsi:type="dcterms:W3CDTF">2016-05-04T09:50:11Z</dcterms:created>
  <dcterms:modified xsi:type="dcterms:W3CDTF">2020-09-21T13:15:32Z</dcterms:modified>
</cp:coreProperties>
</file>